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4"/>
  </p:notesMasterIdLst>
  <p:handoutMasterIdLst>
    <p:handoutMasterId r:id="rId25"/>
  </p:handoutMasterIdLst>
  <p:sldIdLst>
    <p:sldId id="376" r:id="rId2"/>
    <p:sldId id="543" r:id="rId3"/>
    <p:sldId id="544" r:id="rId4"/>
    <p:sldId id="545" r:id="rId5"/>
    <p:sldId id="546" r:id="rId6"/>
    <p:sldId id="547" r:id="rId7"/>
    <p:sldId id="548" r:id="rId8"/>
    <p:sldId id="549" r:id="rId9"/>
    <p:sldId id="550" r:id="rId10"/>
    <p:sldId id="551" r:id="rId11"/>
    <p:sldId id="553" r:id="rId12"/>
    <p:sldId id="554" r:id="rId13"/>
    <p:sldId id="555" r:id="rId14"/>
    <p:sldId id="556" r:id="rId15"/>
    <p:sldId id="395" r:id="rId16"/>
    <p:sldId id="462" r:id="rId17"/>
    <p:sldId id="539" r:id="rId18"/>
    <p:sldId id="400" r:id="rId19"/>
    <p:sldId id="540" r:id="rId20"/>
    <p:sldId id="476" r:id="rId21"/>
    <p:sldId id="542" r:id="rId22"/>
    <p:sldId id="532" r:id="rId23"/>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0499" autoAdjust="0"/>
  </p:normalViewPr>
  <p:slideViewPr>
    <p:cSldViewPr>
      <p:cViewPr varScale="1">
        <p:scale>
          <a:sx n="53" d="100"/>
          <a:sy n="53" d="100"/>
        </p:scale>
        <p:origin x="110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panose="020B0604020202020204" pitchFamily="34"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panose="020B0604020202020204"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85BE48BE-2610-4179-8375-2EFA24D7155E}"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4D6D76BD-72A3-4866-B59F-0542A83D99BF}"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The next design pattern is called the Factory Method design pattern, and this is our first creational pattern that handles creating objects. Let’s see how this one works.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060F3-EC3B-5C5F-48B6-988D0984F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8D3BD9-25CF-FB34-03D0-8BCB61CB5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6650D3-BE42-E9D4-853A-80B343D50D48}"/>
              </a:ext>
            </a:extLst>
          </p:cNvPr>
          <p:cNvSpPr>
            <a:spLocks noGrp="1"/>
          </p:cNvSpPr>
          <p:nvPr>
            <p:ph type="body" idx="1"/>
          </p:nvPr>
        </p:nvSpPr>
        <p:spPr/>
        <p:txBody>
          <a:bodyPr/>
          <a:lstStyle/>
          <a:p>
            <a:r>
              <a:rPr lang="en-US" dirty="0"/>
              <a:t>So now we can create a subclass of </a:t>
            </a:r>
            <a:r>
              <a:rPr lang="en-US" dirty="0" err="1"/>
              <a:t>PizzaStore</a:t>
            </a:r>
            <a:r>
              <a:rPr lang="en-US" dirty="0"/>
              <a:t> for each region. For example, a New York style </a:t>
            </a:r>
            <a:r>
              <a:rPr lang="en-US" dirty="0" err="1"/>
              <a:t>PizzaStore</a:t>
            </a:r>
            <a:r>
              <a:rPr lang="en-US" dirty="0"/>
              <a:t> may look like || this. It uses the default version of </a:t>
            </a:r>
            <a:r>
              <a:rPr lang="en-US" dirty="0" err="1"/>
              <a:t>orderPizza</a:t>
            </a:r>
            <a:r>
              <a:rPr lang="en-US" dirty="0"/>
              <a:t>() from the base </a:t>
            </a:r>
            <a:r>
              <a:rPr lang="en-US" dirty="0" err="1"/>
              <a:t>PizzaStore</a:t>
            </a:r>
            <a:r>
              <a:rPr lang="en-US" dirty="0"/>
              <a:t> class, but it || overrides the </a:t>
            </a:r>
            <a:r>
              <a:rPr lang="en-US" dirty="0" err="1"/>
              <a:t>createPizza</a:t>
            </a:r>
            <a:r>
              <a:rPr lang="en-US" dirty="0"/>
              <a:t>() method with its own version. Notice that each concrete pizza object is a New York style version of the pizza, and we can do the same for other regional stores. And with different types of pizza, of course we should declare a base class and have specific pizzas inherit from it, so let’s do that.</a:t>
            </a:r>
          </a:p>
        </p:txBody>
      </p:sp>
      <p:sp>
        <p:nvSpPr>
          <p:cNvPr id="4" name="Slide Number Placeholder 3">
            <a:extLst>
              <a:ext uri="{FF2B5EF4-FFF2-40B4-BE49-F238E27FC236}">
                <a16:creationId xmlns:a16="http://schemas.microsoft.com/office/drawing/2014/main" id="{35DFF4F5-0EC0-0FC3-A97A-C7E43A5E08FC}"/>
              </a:ext>
            </a:extLst>
          </p:cNvPr>
          <p:cNvSpPr>
            <a:spLocks noGrp="1"/>
          </p:cNvSpPr>
          <p:nvPr>
            <p:ph type="sldNum" sz="quarter" idx="10"/>
          </p:nvPr>
        </p:nvSpPr>
        <p:spPr/>
        <p:txBody>
          <a:bodyPr/>
          <a:lstStyle/>
          <a:p>
            <a:pPr>
              <a:defRPr/>
            </a:pPr>
            <a:fld id="{85BE48BE-2610-4179-8375-2EFA24D7155E}" type="slidenum">
              <a:rPr lang="en-GB" smtClean="0"/>
              <a:pPr>
                <a:defRPr/>
              </a:pPr>
              <a:t>10</a:t>
            </a:fld>
            <a:endParaRPr lang="en-GB"/>
          </a:p>
        </p:txBody>
      </p:sp>
    </p:spTree>
    <p:extLst>
      <p:ext uri="{BB962C8B-B14F-4D97-AF65-F5344CB8AC3E}">
        <p14:creationId xmlns:p14="http://schemas.microsoft.com/office/powerpoint/2010/main" val="3563969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7CDEC-036B-2F1B-173A-A7729A80F9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7809E-741D-676E-FD1E-5A571FA87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5D21D-E9BE-83CA-E9D2-D72EAE41FA60}"/>
              </a:ext>
            </a:extLst>
          </p:cNvPr>
          <p:cNvSpPr>
            <a:spLocks noGrp="1"/>
          </p:cNvSpPr>
          <p:nvPr>
            <p:ph type="body" idx="1"/>
          </p:nvPr>
        </p:nvSpPr>
        <p:spPr/>
        <p:txBody>
          <a:bodyPr/>
          <a:lstStyle/>
          <a:p>
            <a:r>
              <a:rPr lang="en-US" dirty="0"/>
              <a:t>This is the start of our abstract Pizza class. The attributes for the class will be stuff that is in every pizza, like the name, dough, sauce and a list of toppings. Then we need a method for each of the 4 steps. The prepare() method will print out the correct strings based on the values of the attributes, including listing out all the toppings. And just in case there is a specific type of pizza that needs to have a different version of prepare(), we mark it as || virtual.</a:t>
            </a:r>
          </a:p>
        </p:txBody>
      </p:sp>
      <p:sp>
        <p:nvSpPr>
          <p:cNvPr id="4" name="Slide Number Placeholder 3">
            <a:extLst>
              <a:ext uri="{FF2B5EF4-FFF2-40B4-BE49-F238E27FC236}">
                <a16:creationId xmlns:a16="http://schemas.microsoft.com/office/drawing/2014/main" id="{83B380A7-0358-F039-ED95-CD33A8A15771}"/>
              </a:ext>
            </a:extLst>
          </p:cNvPr>
          <p:cNvSpPr>
            <a:spLocks noGrp="1"/>
          </p:cNvSpPr>
          <p:nvPr>
            <p:ph type="sldNum" sz="quarter" idx="10"/>
          </p:nvPr>
        </p:nvSpPr>
        <p:spPr/>
        <p:txBody>
          <a:bodyPr/>
          <a:lstStyle/>
          <a:p>
            <a:pPr>
              <a:defRPr/>
            </a:pPr>
            <a:fld id="{85BE48BE-2610-4179-8375-2EFA24D7155E}" type="slidenum">
              <a:rPr lang="en-GB" smtClean="0"/>
              <a:pPr>
                <a:defRPr/>
              </a:pPr>
              <a:t>11</a:t>
            </a:fld>
            <a:endParaRPr lang="en-GB"/>
          </a:p>
        </p:txBody>
      </p:sp>
    </p:spTree>
    <p:extLst>
      <p:ext uri="{BB962C8B-B14F-4D97-AF65-F5344CB8AC3E}">
        <p14:creationId xmlns:p14="http://schemas.microsoft.com/office/powerpoint/2010/main" val="1723745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3DDD0-2695-C993-7088-3D8A2D5D0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0F37D5-34A3-9C4E-3655-5ED07763C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BCA54-ED5A-8984-96BB-8E3EA508BC1A}"/>
              </a:ext>
            </a:extLst>
          </p:cNvPr>
          <p:cNvSpPr>
            <a:spLocks noGrp="1"/>
          </p:cNvSpPr>
          <p:nvPr>
            <p:ph type="body" idx="1"/>
          </p:nvPr>
        </p:nvSpPr>
        <p:spPr/>
        <p:txBody>
          <a:bodyPr/>
          <a:lstStyle/>
          <a:p>
            <a:r>
              <a:rPr lang="en-US" dirty="0"/>
              <a:t>And we do the same for bake(), cut() and box(). Just like for prepare(), we make all of these virtual as well in case there is a pizza that does things differently.</a:t>
            </a:r>
          </a:p>
        </p:txBody>
      </p:sp>
      <p:sp>
        <p:nvSpPr>
          <p:cNvPr id="4" name="Slide Number Placeholder 3">
            <a:extLst>
              <a:ext uri="{FF2B5EF4-FFF2-40B4-BE49-F238E27FC236}">
                <a16:creationId xmlns:a16="http://schemas.microsoft.com/office/drawing/2014/main" id="{4056CFA9-CB11-1FB9-9454-85A2E07EF766}"/>
              </a:ext>
            </a:extLst>
          </p:cNvPr>
          <p:cNvSpPr>
            <a:spLocks noGrp="1"/>
          </p:cNvSpPr>
          <p:nvPr>
            <p:ph type="sldNum" sz="quarter" idx="10"/>
          </p:nvPr>
        </p:nvSpPr>
        <p:spPr/>
        <p:txBody>
          <a:bodyPr/>
          <a:lstStyle/>
          <a:p>
            <a:pPr>
              <a:defRPr/>
            </a:pPr>
            <a:fld id="{85BE48BE-2610-4179-8375-2EFA24D7155E}" type="slidenum">
              <a:rPr lang="en-GB" smtClean="0"/>
              <a:pPr>
                <a:defRPr/>
              </a:pPr>
              <a:t>12</a:t>
            </a:fld>
            <a:endParaRPr lang="en-GB"/>
          </a:p>
        </p:txBody>
      </p:sp>
    </p:spTree>
    <p:extLst>
      <p:ext uri="{BB962C8B-B14F-4D97-AF65-F5344CB8AC3E}">
        <p14:creationId xmlns:p14="http://schemas.microsoft.com/office/powerpoint/2010/main" val="535657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C2DB-B982-0483-BA5C-D06437085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63B02-BD83-F870-DFA1-34E41B423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CA0BB6-835F-C65A-3F88-DDDB4A6C6B0F}"/>
              </a:ext>
            </a:extLst>
          </p:cNvPr>
          <p:cNvSpPr>
            <a:spLocks noGrp="1"/>
          </p:cNvSpPr>
          <p:nvPr>
            <p:ph type="body" idx="1"/>
          </p:nvPr>
        </p:nvSpPr>
        <p:spPr/>
        <p:txBody>
          <a:bodyPr/>
          <a:lstStyle/>
          <a:p>
            <a:r>
              <a:rPr lang="en-US" dirty="0"/>
              <a:t>Let’s create a Chicago style cheese pizza. To do so, we create a </a:t>
            </a:r>
            <a:r>
              <a:rPr lang="en-US" dirty="0" err="1"/>
              <a:t>ChicagoStyleCheesePizza</a:t>
            </a:r>
            <a:r>
              <a:rPr lang="en-US" dirty="0"/>
              <a:t> class, which || inherits from the Pizza base class. This means that it inherits the prepare(), bake(), cut() and box() methods, and will use the default versions of these methods if it doesn’t override them. In the constructor, we || initialize the attributes with the correct values. It turns out that Chicago style cheese pizza is cut into squares instead of the usual triangles, so we can || override the cut() method accordingly, but we can use the default versions of prepare(), bake() and box().</a:t>
            </a:r>
          </a:p>
        </p:txBody>
      </p:sp>
      <p:sp>
        <p:nvSpPr>
          <p:cNvPr id="4" name="Slide Number Placeholder 3">
            <a:extLst>
              <a:ext uri="{FF2B5EF4-FFF2-40B4-BE49-F238E27FC236}">
                <a16:creationId xmlns:a16="http://schemas.microsoft.com/office/drawing/2014/main" id="{E4F47259-1BC8-C2FE-6F1F-AABC7984C690}"/>
              </a:ext>
            </a:extLst>
          </p:cNvPr>
          <p:cNvSpPr>
            <a:spLocks noGrp="1"/>
          </p:cNvSpPr>
          <p:nvPr>
            <p:ph type="sldNum" sz="quarter" idx="10"/>
          </p:nvPr>
        </p:nvSpPr>
        <p:spPr/>
        <p:txBody>
          <a:bodyPr/>
          <a:lstStyle/>
          <a:p>
            <a:pPr>
              <a:defRPr/>
            </a:pPr>
            <a:fld id="{85BE48BE-2610-4179-8375-2EFA24D7155E}" type="slidenum">
              <a:rPr lang="en-GB" smtClean="0"/>
              <a:pPr>
                <a:defRPr/>
              </a:pPr>
              <a:t>13</a:t>
            </a:fld>
            <a:endParaRPr lang="en-GB"/>
          </a:p>
        </p:txBody>
      </p:sp>
    </p:spTree>
    <p:extLst>
      <p:ext uri="{BB962C8B-B14F-4D97-AF65-F5344CB8AC3E}">
        <p14:creationId xmlns:p14="http://schemas.microsoft.com/office/powerpoint/2010/main" val="3589166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Hooray, we can now have some pizza! Let’s || create a new </a:t>
            </a:r>
            <a:r>
              <a:rPr lang="en-US" dirty="0" err="1"/>
              <a:t>ChicagoStylePizzaStore</a:t>
            </a:r>
            <a:r>
              <a:rPr lang="en-US" dirty="0"/>
              <a:t> called </a:t>
            </a:r>
            <a:r>
              <a:rPr lang="en-US" dirty="0" err="1"/>
              <a:t>chicagoStore</a:t>
            </a:r>
            <a:r>
              <a:rPr lang="en-US" dirty="0"/>
              <a:t>, and order a cheese pizza from it. Since </a:t>
            </a:r>
            <a:r>
              <a:rPr lang="en-US" dirty="0" err="1"/>
              <a:t>chicagoStore</a:t>
            </a:r>
            <a:r>
              <a:rPr lang="en-US" dirty="0"/>
              <a:t> is a </a:t>
            </a:r>
            <a:r>
              <a:rPr lang="en-US" dirty="0" err="1"/>
              <a:t>PizzaStore</a:t>
            </a:r>
            <a:r>
              <a:rPr lang="en-US" dirty="0"/>
              <a:t>, C# will look at the </a:t>
            </a:r>
            <a:r>
              <a:rPr lang="en-US" dirty="0" err="1"/>
              <a:t>PizzaStore</a:t>
            </a:r>
            <a:r>
              <a:rPr lang="en-US" dirty="0"/>
              <a:t> implementation of the </a:t>
            </a:r>
            <a:r>
              <a:rPr lang="en-US" dirty="0" err="1"/>
              <a:t>orderPizza</a:t>
            </a:r>
            <a:r>
              <a:rPr lang="en-US" dirty="0"/>
              <a:t>() method, which calls the </a:t>
            </a:r>
            <a:r>
              <a:rPr lang="en-US" dirty="0" err="1"/>
              <a:t>createPizza</a:t>
            </a:r>
            <a:r>
              <a:rPr lang="en-US" dirty="0"/>
              <a:t>() method. Since </a:t>
            </a:r>
            <a:r>
              <a:rPr lang="en-US" dirty="0" err="1"/>
              <a:t>createPizza</a:t>
            </a:r>
            <a:r>
              <a:rPr lang="en-US" dirty="0"/>
              <a:t>() is abstract, it will check the subclass implementation, and so this </a:t>
            </a:r>
            <a:r>
              <a:rPr lang="en-US" dirty="0" err="1"/>
              <a:t>ChicagoStylePizzaStore</a:t>
            </a:r>
            <a:r>
              <a:rPr lang="en-US" dirty="0"/>
              <a:t> version of </a:t>
            </a:r>
            <a:r>
              <a:rPr lang="en-US" dirty="0" err="1"/>
              <a:t>createPizza</a:t>
            </a:r>
            <a:r>
              <a:rPr lang="en-US" dirty="0"/>
              <a:t>() will return a </a:t>
            </a:r>
            <a:r>
              <a:rPr lang="en-US" dirty="0" err="1"/>
              <a:t>ChicagoStyleCheesePizza</a:t>
            </a:r>
            <a:r>
              <a:rPr lang="en-US" dirty="0"/>
              <a:t> object. Next, the </a:t>
            </a:r>
            <a:r>
              <a:rPr lang="en-US" dirty="0" err="1"/>
              <a:t>orderPizza</a:t>
            </a:r>
            <a:r>
              <a:rPr lang="en-US" dirty="0"/>
              <a:t> method will call the prepare(), bake(), cut() and box() methods of the </a:t>
            </a:r>
            <a:r>
              <a:rPr lang="en-US" dirty="0" err="1"/>
              <a:t>ChicagoStyleCheesePizza</a:t>
            </a:r>
            <a:r>
              <a:rPr lang="en-US" dirty="0"/>
              <a:t> object, resulting in || this output. All of this uses the default version of these methods from the Pizza class, except || cut(), because </a:t>
            </a:r>
            <a:r>
              <a:rPr lang="en-US" dirty="0" err="1"/>
              <a:t>ChicagoStyleCheesePizza</a:t>
            </a:r>
            <a:r>
              <a:rPr lang="en-US" dirty="0"/>
              <a:t> has overridden cut() to make square slices instead of triangular ones. And now we can all have some yummy pizza.</a:t>
            </a: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14</a:t>
            </a:fld>
            <a:endParaRPr lang="en-GB"/>
          </a:p>
        </p:txBody>
      </p:sp>
    </p:spTree>
    <p:extLst>
      <p:ext uri="{BB962C8B-B14F-4D97-AF65-F5344CB8AC3E}">
        <p14:creationId xmlns:p14="http://schemas.microsoft.com/office/powerpoint/2010/main" val="3716949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is known as the Factory Method design pattern. Here’s a formal introduction.</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15</a:t>
            </a:fld>
            <a:endParaRPr lang="en-GB"/>
          </a:p>
        </p:txBody>
      </p:sp>
    </p:spTree>
    <p:extLst>
      <p:ext uri="{BB962C8B-B14F-4D97-AF65-F5344CB8AC3E}">
        <p14:creationId xmlns:p14="http://schemas.microsoft.com/office/powerpoint/2010/main" val="89640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Factory Method pattern defines an interface for creating an object, but it does not know what objects will be created. Instead, what is created is decided by the subclass that is chosen, and the creation process is delegated to the subclass object. </a:t>
            </a:r>
            <a:r>
              <a:rPr lang="en-US" baseline="0" dirty="0"/>
              <a:t>This pattern is also known as || the Virtual Constructor pattern.</a:t>
            </a:r>
            <a:endParaRPr lang="en-US" dirty="0"/>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16</a:t>
            </a:fld>
            <a:endParaRPr lang="en-GB"/>
          </a:p>
        </p:txBody>
      </p:sp>
    </p:spTree>
    <p:extLst>
      <p:ext uri="{BB962C8B-B14F-4D97-AF65-F5344CB8AC3E}">
        <p14:creationId xmlns:p14="http://schemas.microsoft.com/office/powerpoint/2010/main" val="2280136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class diagram for the Factory Method pattern. We have an || abstract class called Product, which is the base object that we want to create. We have || </a:t>
            </a:r>
            <a:r>
              <a:rPr lang="en-US" dirty="0" err="1"/>
              <a:t>ConcreteProducts</a:t>
            </a:r>
            <a:r>
              <a:rPr lang="en-US" dirty="0"/>
              <a:t> that inherit from Product and can optionally override default methods in the Product. Next, we have another abstract class called the || Creator. This class contains implementations for all the methods to manipulate products, </a:t>
            </a:r>
            <a:r>
              <a:rPr lang="en-US" i="1" dirty="0"/>
              <a:t>except</a:t>
            </a:r>
            <a:r>
              <a:rPr lang="en-US" dirty="0"/>
              <a:t> the factory method, which is declared as an abstract method. There is usually an operation in the Creator || that calls the factory method to create a </a:t>
            </a:r>
            <a:r>
              <a:rPr lang="en-US" dirty="0" err="1"/>
              <a:t>ConcreteProduct</a:t>
            </a:r>
            <a:r>
              <a:rPr lang="en-US" dirty="0"/>
              <a:t> object. Finally, the || </a:t>
            </a:r>
            <a:r>
              <a:rPr lang="en-US" dirty="0" err="1"/>
              <a:t>ConcreteCreator</a:t>
            </a:r>
            <a:r>
              <a:rPr lang="en-US" dirty="0"/>
              <a:t> is a subclass of Creator, so it must implement the factory method, which || returns some </a:t>
            </a:r>
            <a:r>
              <a:rPr lang="en-US" dirty="0" err="1"/>
              <a:t>ConcreteProduct</a:t>
            </a:r>
            <a:r>
              <a:rPr lang="en-US" dirty="0"/>
              <a:t>. Note that in this design pattern, the only classes that have the knowledge to create </a:t>
            </a:r>
            <a:r>
              <a:rPr lang="en-US" dirty="0" err="1"/>
              <a:t>ConcreteProducts</a:t>
            </a:r>
            <a:r>
              <a:rPr lang="en-US" dirty="0"/>
              <a:t> are the </a:t>
            </a:r>
            <a:r>
              <a:rPr lang="en-US" dirty="0" err="1"/>
              <a:t>ConcreteCreators</a:t>
            </a:r>
            <a:r>
              <a:rPr lang="en-US" dirty="0"/>
              <a:t>, you are not supposed to create </a:t>
            </a:r>
            <a:r>
              <a:rPr lang="en-US" dirty="0" err="1"/>
              <a:t>ConcreteProducts</a:t>
            </a:r>
            <a:r>
              <a:rPr lang="en-US" dirty="0"/>
              <a:t> any other way.</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17</a:t>
            </a:fld>
            <a:endParaRPr lang="en-GB"/>
          </a:p>
        </p:txBody>
      </p:sp>
    </p:spTree>
    <p:extLst>
      <p:ext uri="{BB962C8B-B14F-4D97-AF65-F5344CB8AC3E}">
        <p14:creationId xmlns:p14="http://schemas.microsoft.com/office/powerpoint/2010/main" val="3753503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summary, the Factory Method pattern has 4 key participants. The || Product defines an interface for objects that the factory method creates, and may include default implementations for certain methods.</a:t>
            </a:r>
          </a:p>
          <a:p>
            <a:endParaRPr lang="en-US" baseline="0" dirty="0"/>
          </a:p>
          <a:p>
            <a:r>
              <a:rPr lang="en-US" baseline="0" dirty="0"/>
              <a:t>Each class that implements the Product is called a || </a:t>
            </a:r>
            <a:r>
              <a:rPr lang="en-US" baseline="0" dirty="0" err="1"/>
              <a:t>ConcreteProduct</a:t>
            </a:r>
            <a:r>
              <a:rPr lang="en-US" baseline="0" dirty="0"/>
              <a:t>, which may or may not override methods defined in Product.</a:t>
            </a:r>
          </a:p>
          <a:p>
            <a:endParaRPr lang="en-US" baseline="0" dirty="0"/>
          </a:p>
          <a:p>
            <a:r>
              <a:rPr lang="en-US" baseline="0" dirty="0"/>
              <a:t>The || Creator class declares the factory method that returns a Product object. This is often declared as an abstract method, but it is also possible to || define a default implementation of the factory method that returns a default </a:t>
            </a:r>
            <a:r>
              <a:rPr lang="en-US" baseline="0" dirty="0" err="1"/>
              <a:t>ConcreteProduct</a:t>
            </a:r>
            <a:r>
              <a:rPr lang="en-US" baseline="0" dirty="0"/>
              <a:t>.</a:t>
            </a:r>
          </a:p>
          <a:p>
            <a:endParaRPr lang="en-US" baseline="0" dirty="0"/>
          </a:p>
          <a:p>
            <a:r>
              <a:rPr lang="en-US" baseline="0" dirty="0"/>
              <a:t>Finally, a || </a:t>
            </a:r>
            <a:r>
              <a:rPr lang="en-US" baseline="0" dirty="0" err="1"/>
              <a:t>ConcreteCreator</a:t>
            </a:r>
            <a:r>
              <a:rPr lang="en-US" baseline="0" dirty="0"/>
              <a:t> will override the factory method to return a </a:t>
            </a:r>
            <a:r>
              <a:rPr lang="en-US" baseline="0" dirty="0" err="1"/>
              <a:t>ConcreteProduct</a:t>
            </a:r>
            <a:r>
              <a:rPr lang="en-US" baseline="0" dirty="0"/>
              <a:t> object.</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18</a:t>
            </a:fld>
            <a:endParaRPr lang="en-GB"/>
          </a:p>
        </p:txBody>
      </p:sp>
    </p:spTree>
    <p:extLst>
      <p:ext uri="{BB962C8B-B14F-4D97-AF65-F5344CB8AC3E}">
        <p14:creationId xmlns:p14="http://schemas.microsoft.com/office/powerpoint/2010/main" val="1880505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027F6-8C47-7120-A431-454D3FA6B8A5}"/>
            </a:ext>
          </a:extLst>
        </p:cNvPr>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07151029-EFF4-18DF-111E-5C48EFA53E5C}"/>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CFF8380A-8E35-23D7-AA74-AF88F2D658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Let’s see how we applied the Factory Method pattern to our </a:t>
            </a:r>
            <a:r>
              <a:rPr lang="en-US" altLang="en-US" dirty="0" err="1">
                <a:latin typeface="Arial" panose="020B0604020202020204" pitchFamily="34" charset="0"/>
              </a:rPr>
              <a:t>PizzaHot</a:t>
            </a:r>
            <a:r>
              <a:rPr lang="en-US" altLang="en-US" dirty="0">
                <a:latin typeface="Arial" panose="020B0604020202020204" pitchFamily="34" charset="0"/>
              </a:rPr>
              <a:t> application. We have the abstract class Pizza, which is our || Product. In this case, we defined default versions of prepare(), bake(), cut() and box() that </a:t>
            </a:r>
            <a:r>
              <a:rPr lang="en-US" altLang="en-US" dirty="0" err="1">
                <a:latin typeface="Arial" panose="020B0604020202020204" pitchFamily="34" charset="0"/>
              </a:rPr>
              <a:t>ConcreteProducts</a:t>
            </a:r>
            <a:r>
              <a:rPr lang="en-US" altLang="en-US" dirty="0">
                <a:latin typeface="Arial" panose="020B0604020202020204" pitchFamily="34" charset="0"/>
              </a:rPr>
              <a:t> can use, although they can override these methods as required. We then have a bunch of || </a:t>
            </a:r>
            <a:r>
              <a:rPr lang="en-US" altLang="en-US" dirty="0" err="1">
                <a:latin typeface="Arial" panose="020B0604020202020204" pitchFamily="34" charset="0"/>
              </a:rPr>
              <a:t>ConcreteProducts</a:t>
            </a:r>
            <a:r>
              <a:rPr lang="en-US" altLang="en-US" dirty="0">
                <a:latin typeface="Arial" panose="020B0604020202020204" pitchFamily="34" charset="0"/>
              </a:rPr>
              <a:t> representing different styles and types of pizza. In this class diagram, we see that the </a:t>
            </a:r>
            <a:r>
              <a:rPr lang="en-US" altLang="en-US" dirty="0" err="1">
                <a:latin typeface="Arial" panose="020B0604020202020204" pitchFamily="34" charset="0"/>
              </a:rPr>
              <a:t>ChicagoStyleCheesePizza</a:t>
            </a:r>
            <a:r>
              <a:rPr lang="en-US" altLang="en-US" dirty="0">
                <a:latin typeface="Arial" panose="020B0604020202020204" pitchFamily="34" charset="0"/>
              </a:rPr>
              <a:t> has its own version of cut(), but for all other cases the </a:t>
            </a:r>
            <a:r>
              <a:rPr lang="en-US" altLang="en-US" dirty="0" err="1">
                <a:latin typeface="Arial" panose="020B0604020202020204" pitchFamily="34" charset="0"/>
              </a:rPr>
              <a:t>ConcreteProducts</a:t>
            </a:r>
            <a:r>
              <a:rPr lang="en-US" altLang="en-US" dirty="0">
                <a:latin typeface="Arial" panose="020B0604020202020204" pitchFamily="34" charset="0"/>
              </a:rPr>
              <a:t> made use of the default methods. Next, the </a:t>
            </a:r>
            <a:r>
              <a:rPr lang="en-US" altLang="en-US" dirty="0" err="1">
                <a:latin typeface="Arial" panose="020B0604020202020204" pitchFamily="34" charset="0"/>
              </a:rPr>
              <a:t>PizzaStore</a:t>
            </a:r>
            <a:r>
              <a:rPr lang="en-US" altLang="en-US" dirty="0">
                <a:latin typeface="Arial" panose="020B0604020202020204" pitchFamily="34" charset="0"/>
              </a:rPr>
              <a:t> abstract class is || the Creator. The factory method is called </a:t>
            </a:r>
            <a:r>
              <a:rPr lang="en-US" altLang="en-US" dirty="0" err="1">
                <a:latin typeface="Arial" panose="020B0604020202020204" pitchFamily="34" charset="0"/>
              </a:rPr>
              <a:t>createPizza</a:t>
            </a:r>
            <a:r>
              <a:rPr lang="en-US" altLang="en-US" dirty="0">
                <a:latin typeface="Arial" panose="020B0604020202020204" pitchFamily="34" charset="0"/>
              </a:rPr>
              <a:t>() and is declared as abstract, and we have another method called </a:t>
            </a:r>
            <a:r>
              <a:rPr lang="en-US" altLang="en-US" dirty="0" err="1">
                <a:latin typeface="Arial" panose="020B0604020202020204" pitchFamily="34" charset="0"/>
              </a:rPr>
              <a:t>orderPizza</a:t>
            </a:r>
            <a:r>
              <a:rPr lang="en-US" altLang="en-US" dirty="0">
                <a:latin typeface="Arial" panose="020B0604020202020204" pitchFamily="34" charset="0"/>
              </a:rPr>
              <a:t>() that calls </a:t>
            </a:r>
            <a:r>
              <a:rPr lang="en-US" altLang="en-US" dirty="0" err="1">
                <a:latin typeface="Arial" panose="020B0604020202020204" pitchFamily="34" charset="0"/>
              </a:rPr>
              <a:t>createPizza</a:t>
            </a:r>
            <a:r>
              <a:rPr lang="en-US" altLang="en-US" dirty="0">
                <a:latin typeface="Arial" panose="020B0604020202020204" pitchFamily="34" charset="0"/>
              </a:rPr>
              <a:t>() to get a Pizza object, and then prepares, bakes, cuts and boxes it. Finally, we have currently two || </a:t>
            </a:r>
            <a:r>
              <a:rPr lang="en-US" altLang="en-US" dirty="0" err="1">
                <a:latin typeface="Arial" panose="020B0604020202020204" pitchFamily="34" charset="0"/>
              </a:rPr>
              <a:t>ConcreteCreators</a:t>
            </a:r>
            <a:r>
              <a:rPr lang="en-US" altLang="en-US" dirty="0">
                <a:latin typeface="Arial" panose="020B0604020202020204" pitchFamily="34" charset="0"/>
              </a:rPr>
              <a:t> representing New York and Chicago style pizza stores, which each will return </a:t>
            </a:r>
            <a:r>
              <a:rPr lang="en-US" altLang="en-US" dirty="0" err="1">
                <a:latin typeface="Arial" panose="020B0604020202020204" pitchFamily="34" charset="0"/>
              </a:rPr>
              <a:t>ConcreteProducts</a:t>
            </a:r>
            <a:r>
              <a:rPr lang="en-US" altLang="en-US" dirty="0">
                <a:latin typeface="Arial" panose="020B0604020202020204" pitchFamily="34" charset="0"/>
              </a:rPr>
              <a:t> of their corresponding types. Not too difficult, right?</a:t>
            </a:r>
          </a:p>
        </p:txBody>
      </p:sp>
      <p:sp>
        <p:nvSpPr>
          <p:cNvPr id="27652" name="Slide Number Placeholder 3">
            <a:extLst>
              <a:ext uri="{FF2B5EF4-FFF2-40B4-BE49-F238E27FC236}">
                <a16:creationId xmlns:a16="http://schemas.microsoft.com/office/drawing/2014/main" id="{8D50746E-A2AB-BB8D-DC6C-4E58747010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952B558B-7BE4-4340-B8D1-953E71D8D6F1}" type="slidenum">
              <a:rPr lang="en-GB" altLang="en-US" sz="1000" smtClean="0">
                <a:latin typeface="Arial" panose="020B0604020202020204" pitchFamily="34" charset="0"/>
              </a:rPr>
              <a:pPr/>
              <a:t>19</a:t>
            </a:fld>
            <a:endParaRPr lang="en-GB" altLang="en-US" sz="1000">
              <a:latin typeface="Arial" panose="020B0604020202020204" pitchFamily="34" charset="0"/>
            </a:endParaRPr>
          </a:p>
        </p:txBody>
      </p:sp>
    </p:spTree>
    <p:extLst>
      <p:ext uri="{BB962C8B-B14F-4D97-AF65-F5344CB8AC3E}">
        <p14:creationId xmlns:p14="http://schemas.microsoft.com/office/powerpoint/2010/main" val="44267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is this chain of pizza stores in the United States called </a:t>
            </a:r>
            <a:r>
              <a:rPr lang="en-US" dirty="0" err="1"/>
              <a:t>PizzaHot</a:t>
            </a:r>
            <a:r>
              <a:rPr lang="en-US" dirty="0"/>
              <a:t> (no copyright infringement), and we are developing a system that handles pizza orders. Before a pizza can be sold, it must || go through a sequence of 4 steps. First, the pizza must be prepared by arranging the ingredients, which may involve kneading the dough and adding stuff like sauce, cheese and toppings. Next, the pizza must be baked. Once baked, it will be cut into pieces, and finally it will be put in a box. We assume this 4-step process is the same for every pizza; the only difference || is step 1, the preparation step, where different pizzas will use different combinations of ingredients.</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a:t>
            </a:fld>
            <a:endParaRPr lang="en-GB"/>
          </a:p>
        </p:txBody>
      </p:sp>
    </p:spTree>
    <p:extLst>
      <p:ext uri="{BB962C8B-B14F-4D97-AF65-F5344CB8AC3E}">
        <p14:creationId xmlns:p14="http://schemas.microsoft.com/office/powerpoint/2010/main" val="1974492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Factory Method design pattern. What have we achieved? Well, we have || decoupled the creation of specific pizzas from the base </a:t>
            </a:r>
            <a:r>
              <a:rPr lang="en-US" dirty="0" err="1"/>
              <a:t>PizzaStore</a:t>
            </a:r>
            <a:r>
              <a:rPr lang="en-US" dirty="0"/>
              <a:t> class. Depending on whether we assign a New York or Chicago style pizza store to our </a:t>
            </a:r>
            <a:r>
              <a:rPr lang="en-US" dirty="0" err="1"/>
              <a:t>PizzaStore</a:t>
            </a:r>
            <a:r>
              <a:rPr lang="en-US" dirty="0"/>
              <a:t> object, we can call its </a:t>
            </a:r>
            <a:r>
              <a:rPr lang="en-US" dirty="0" err="1"/>
              <a:t>orderPizza</a:t>
            </a:r>
            <a:r>
              <a:rPr lang="en-US" dirty="0"/>
              <a:t>() method and it will use polymorphism to return the correct style of pizza for us. We have also || avoided having to bind specific classes to our code because we have used a Product interface, so our code can work with any </a:t>
            </a:r>
            <a:r>
              <a:rPr lang="en-US" dirty="0" err="1"/>
              <a:t>ConcreteProduct</a:t>
            </a:r>
            <a:r>
              <a:rPr lang="en-US" dirty="0"/>
              <a:t> instead of having to handle specific ones.</a:t>
            </a:r>
          </a:p>
        </p:txBody>
      </p:sp>
      <p:sp>
        <p:nvSpPr>
          <p:cNvPr id="4" name="Slide Number Placeholder 3"/>
          <p:cNvSpPr>
            <a:spLocks noGrp="1"/>
          </p:cNvSpPr>
          <p:nvPr>
            <p:ph type="sldNum" sz="quarter" idx="10"/>
          </p:nvPr>
        </p:nvSpPr>
        <p:spPr/>
        <p:txBody>
          <a:bodyPr/>
          <a:lstStyle/>
          <a:p>
            <a:pPr>
              <a:defRPr/>
            </a:pPr>
            <a:fld id="{85BE48BE-2610-4179-8375-2EFA24D7155E}" type="slidenum">
              <a:rPr lang="en-GB" smtClean="0"/>
              <a:pPr>
                <a:defRPr/>
              </a:pPr>
              <a:t>20</a:t>
            </a:fld>
            <a:endParaRPr lang="en-GB"/>
          </a:p>
        </p:txBody>
      </p:sp>
    </p:spTree>
    <p:extLst>
      <p:ext uri="{BB962C8B-B14F-4D97-AF65-F5344CB8AC3E}">
        <p14:creationId xmlns:p14="http://schemas.microsoft.com/office/powerpoint/2010/main" val="2190619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more things to consider. In our example, we made our || </a:t>
            </a:r>
            <a:r>
              <a:rPr lang="en-US" dirty="0" err="1"/>
              <a:t>createPizza</a:t>
            </a:r>
            <a:r>
              <a:rPr lang="en-US" dirty="0"/>
              <a:t>() factory method abstract, but it can also be concrete. There are pros and cons to this. If it is || abstract, this means the Creator class must also be abstract as only abstract classes can have abstract methods. With an abstract Creator class, you will never be able to instantiate a Creator object, which is good since it should only ever be used as a base class for </a:t>
            </a:r>
            <a:r>
              <a:rPr lang="en-US" dirty="0" err="1"/>
              <a:t>ConcreteCreators</a:t>
            </a:r>
            <a:r>
              <a:rPr lang="en-US" dirty="0"/>
              <a:t>. On the other hand, this forces all </a:t>
            </a:r>
            <a:r>
              <a:rPr lang="en-US" dirty="0" err="1"/>
              <a:t>ConcreteCreators</a:t>
            </a:r>
            <a:r>
              <a:rPr lang="en-US" dirty="0"/>
              <a:t> to implement their own version of the factory method. In contrast, we can make || both the Creator class and factory method concrete, thereby providing a default implementation of the factory method. This is convenient if many of the </a:t>
            </a:r>
            <a:r>
              <a:rPr lang="en-US" dirty="0" err="1"/>
              <a:t>ConcreteCreators</a:t>
            </a:r>
            <a:r>
              <a:rPr lang="en-US" dirty="0"/>
              <a:t> have a similar factory method, but it also means that you can create an object of type Creator, which doesn’t really make sense. Still, both versions are valid.</a:t>
            </a:r>
          </a:p>
          <a:p>
            <a:endParaRPr lang="en-US" dirty="0"/>
          </a:p>
          <a:p>
            <a:r>
              <a:rPr lang="en-US" dirty="0"/>
              <a:t>In our example, we used a string parameter called type to control what object is created. This is known as a || parameterized factory method, but the way we did it is not “type-safe”, meaning that we might run into trouble if we put in an unrecognized string as an argument. Now, there are lots of ways to improve type safety, such as returning a special default </a:t>
            </a:r>
            <a:r>
              <a:rPr lang="en-US" dirty="0" err="1"/>
              <a:t>ConcreteProduct</a:t>
            </a:r>
            <a:r>
              <a:rPr lang="en-US" dirty="0"/>
              <a:t> representing “string not found”, or using enumerated types instead of strings, but yes, you do have to handle this in production code.</a:t>
            </a:r>
          </a:p>
          <a:p>
            <a:endParaRPr lang="en-US" dirty="0"/>
          </a:p>
          <a:p>
            <a:r>
              <a:rPr lang="en-US" dirty="0"/>
              <a:t>Some of you might be a little concerned with the || number different types of Pizza types we have created. For each region, we created a separate class for each pizza type, so New York has their own version of cheese, Hawaiian, pepperoni or vegetarian pizzas, and so does Chicago, California or some other region. That’s a lot of subclasses. Well, we have a solution to this…in our || next lesson. </a:t>
            </a:r>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21</a:t>
            </a:fld>
            <a:endParaRPr lang="en-GB"/>
          </a:p>
        </p:txBody>
      </p:sp>
    </p:spTree>
    <p:extLst>
      <p:ext uri="{BB962C8B-B14F-4D97-AF65-F5344CB8AC3E}">
        <p14:creationId xmlns:p14="http://schemas.microsoft.com/office/powerpoint/2010/main" val="3226456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So that was the Factory Method design pattern, which defines an interface for creating an object, but lets subclasses decide which class to instantiate. Now, whenever there are objects with variations that you want to create, this pattern gives a nice way to decouple the creator classes from the product classes. In the next lesson, we will discuss another creational design pattern called the Abstract Factory.</a:t>
            </a:r>
          </a:p>
          <a:p>
            <a:endParaRPr lang="en-US" altLang="en-US" dirty="0">
              <a:latin typeface="Arial" panose="020B0604020202020204" pitchFamily="34" charset="0"/>
            </a:endParaRPr>
          </a:p>
          <a:p>
            <a:r>
              <a:rPr lang="en-US" altLang="en-US" dirty="0">
                <a:latin typeface="Arial" panose="020B0604020202020204" pitchFamily="34" charset="0"/>
              </a:rPr>
              <a:t>Incidentally, what do you call a factory that only makes okay products? A satisfactory. </a:t>
            </a:r>
            <a:r>
              <a:rPr lang="en-US" altLang="en-US" dirty="0" err="1">
                <a:latin typeface="Arial" panose="020B0604020202020204" pitchFamily="34" charset="0"/>
              </a:rPr>
              <a:t>Byee</a:t>
            </a:r>
            <a:r>
              <a:rPr lang="en-US" altLang="en-US" dirty="0">
                <a:latin typeface="Arial" panose="020B0604020202020204" pitchFamily="34" charset="0"/>
              </a:rPr>
              <a:t>!</a:t>
            </a: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22</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731E3-B814-7A8E-2D30-8AC08A40A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058DB-37FB-C98E-AFC7-762D18845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5A4F1-2165-975F-BB89-80DF13DB858E}"/>
              </a:ext>
            </a:extLst>
          </p:cNvPr>
          <p:cNvSpPr>
            <a:spLocks noGrp="1"/>
          </p:cNvSpPr>
          <p:nvPr>
            <p:ph type="body" idx="1"/>
          </p:nvPr>
        </p:nvSpPr>
        <p:spPr/>
        <p:txBody>
          <a:bodyPr/>
          <a:lstStyle/>
          <a:p>
            <a:r>
              <a:rPr lang="en-US" dirty="0"/>
              <a:t>Sounds simple enough, so let’s just bash out a </a:t>
            </a:r>
            <a:r>
              <a:rPr lang="en-US" dirty="0" err="1"/>
              <a:t>PizzaStore</a:t>
            </a:r>
            <a:r>
              <a:rPr lang="en-US" dirty="0"/>
              <a:t> class that represents one of our </a:t>
            </a:r>
            <a:r>
              <a:rPr lang="en-US" dirty="0" err="1"/>
              <a:t>PizzaHot</a:t>
            </a:r>
            <a:r>
              <a:rPr lang="en-US" dirty="0"/>
              <a:t> stores. Here is our initial code that declares a </a:t>
            </a:r>
            <a:r>
              <a:rPr lang="en-US" dirty="0" err="1"/>
              <a:t>PizzaStore</a:t>
            </a:r>
            <a:r>
              <a:rPr lang="en-US" dirty="0"/>
              <a:t> class. The </a:t>
            </a:r>
            <a:r>
              <a:rPr lang="en-US" dirty="0" err="1"/>
              <a:t>PizzaStore</a:t>
            </a:r>
            <a:r>
              <a:rPr lang="en-US" dirty="0"/>
              <a:t> has || one method called </a:t>
            </a:r>
            <a:r>
              <a:rPr lang="en-US" dirty="0" err="1"/>
              <a:t>orderPizza</a:t>
            </a:r>
            <a:r>
              <a:rPr lang="en-US" dirty="0"/>
              <a:t>() that returns a Pizza object. In this method, we first create a || new Pizza object called pizza. Then we follow our 4-step procedure by calling the prepare(), bake(), cut() and box() methods of the pizza object. Finally, we return pizza. This code works if we only have one type of pizza, but of course we have more than that. So how do we handle multiple different types of pizza?</a:t>
            </a:r>
          </a:p>
        </p:txBody>
      </p:sp>
      <p:sp>
        <p:nvSpPr>
          <p:cNvPr id="4" name="Slide Number Placeholder 3">
            <a:extLst>
              <a:ext uri="{FF2B5EF4-FFF2-40B4-BE49-F238E27FC236}">
                <a16:creationId xmlns:a16="http://schemas.microsoft.com/office/drawing/2014/main" id="{ADFA8FB7-75C7-9CFE-F66D-E06DBFDE1176}"/>
              </a:ext>
            </a:extLst>
          </p:cNvPr>
          <p:cNvSpPr>
            <a:spLocks noGrp="1"/>
          </p:cNvSpPr>
          <p:nvPr>
            <p:ph type="sldNum" sz="quarter" idx="10"/>
          </p:nvPr>
        </p:nvSpPr>
        <p:spPr/>
        <p:txBody>
          <a:bodyPr/>
          <a:lstStyle/>
          <a:p>
            <a:pPr>
              <a:defRPr/>
            </a:pPr>
            <a:fld id="{85BE48BE-2610-4179-8375-2EFA24D7155E}" type="slidenum">
              <a:rPr lang="en-GB" smtClean="0"/>
              <a:pPr>
                <a:defRPr/>
              </a:pPr>
              <a:t>3</a:t>
            </a:fld>
            <a:endParaRPr lang="en-GB"/>
          </a:p>
        </p:txBody>
      </p:sp>
    </p:spTree>
    <p:extLst>
      <p:ext uri="{BB962C8B-B14F-4D97-AF65-F5344CB8AC3E}">
        <p14:creationId xmlns:p14="http://schemas.microsoft.com/office/powerpoint/2010/main" val="2061082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EAE45-6221-7F71-CD20-006648C167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6E6B4-89C0-1477-6B50-329FA4026A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CC0BC1-F05F-31EA-643E-F631F7A3D988}"/>
              </a:ext>
            </a:extLst>
          </p:cNvPr>
          <p:cNvSpPr>
            <a:spLocks noGrp="1"/>
          </p:cNvSpPr>
          <p:nvPr>
            <p:ph type="body" idx="1"/>
          </p:nvPr>
        </p:nvSpPr>
        <p:spPr/>
        <p:txBody>
          <a:bodyPr/>
          <a:lstStyle/>
          <a:p>
            <a:r>
              <a:rPr lang="en-US" dirty="0"/>
              <a:t>Well, we could make the </a:t>
            </a:r>
            <a:r>
              <a:rPr lang="en-US" dirty="0" err="1"/>
              <a:t>orderPizza</a:t>
            </a:r>
            <a:r>
              <a:rPr lang="en-US" dirty="0"/>
              <a:t>() method more advanced, like || this. In this version, we add a || string parameter called type to the </a:t>
            </a:r>
            <a:r>
              <a:rPr lang="en-US" dirty="0" err="1"/>
              <a:t>orderPizza</a:t>
            </a:r>
            <a:r>
              <a:rPr lang="en-US" dirty="0"/>
              <a:t>() method, and depending on the string, we will make different types of pizzas. For example, if the string is || “cheese”, we will make a </a:t>
            </a:r>
            <a:r>
              <a:rPr lang="en-US" dirty="0" err="1"/>
              <a:t>CheesePizza</a:t>
            </a:r>
            <a:r>
              <a:rPr lang="en-US" dirty="0"/>
              <a:t>, and if it is “</a:t>
            </a:r>
            <a:r>
              <a:rPr lang="en-US" dirty="0" err="1"/>
              <a:t>hawaiian</a:t>
            </a:r>
            <a:r>
              <a:rPr lang="en-US" dirty="0"/>
              <a:t>”, we will make a </a:t>
            </a:r>
            <a:r>
              <a:rPr lang="en-US" dirty="0" err="1"/>
              <a:t>HawaiianPizza</a:t>
            </a:r>
            <a:r>
              <a:rPr lang="en-US" dirty="0"/>
              <a:t>, and so on. Of course, we will then make || Pizza an abstract class, and have the specific types of pizza like </a:t>
            </a:r>
            <a:r>
              <a:rPr lang="en-US" dirty="0" err="1"/>
              <a:t>CheesePizza</a:t>
            </a:r>
            <a:r>
              <a:rPr lang="en-US" dirty="0"/>
              <a:t> or </a:t>
            </a:r>
            <a:r>
              <a:rPr lang="en-US" dirty="0" err="1"/>
              <a:t>HawaiianPizza</a:t>
            </a:r>
            <a:r>
              <a:rPr lang="en-US" dirty="0"/>
              <a:t> inherit from the Pizza base class. The rest of the code remains the same – we call </a:t>
            </a:r>
            <a:r>
              <a:rPr lang="en-US" dirty="0" err="1"/>
              <a:t>pizza.prepare</a:t>
            </a:r>
            <a:r>
              <a:rPr lang="en-US" dirty="0"/>
              <a:t>(), bake(), cut() and box(), and depending on the type of pizza, polymorphism will call the corresponding versions of these methods.</a:t>
            </a:r>
          </a:p>
          <a:p>
            <a:endParaRPr lang="en-US" dirty="0"/>
          </a:p>
          <a:p>
            <a:r>
              <a:rPr lang="en-US" dirty="0"/>
              <a:t>This seems to do the job, but it’s not exactly closed for modification. Every time we add or remove a new pizza type, we will have to change this code. Also, this seems to violate our principle of not coding to implementations, since we are coding to specific types of pizza instead of an interface. So how can we improve this code? Let’s go back to our basic principle of encapsulating what changes. In this scenario, we can identify that || this part of the code will likely to change a lot whenever we add or remove pizza types, but || this 4-step process probably won’t change since people have been making pizzas this way for ages. So let’s encapsulate the part that changes into a new class.</a:t>
            </a:r>
          </a:p>
        </p:txBody>
      </p:sp>
      <p:sp>
        <p:nvSpPr>
          <p:cNvPr id="4" name="Slide Number Placeholder 3">
            <a:extLst>
              <a:ext uri="{FF2B5EF4-FFF2-40B4-BE49-F238E27FC236}">
                <a16:creationId xmlns:a16="http://schemas.microsoft.com/office/drawing/2014/main" id="{2CACB9EE-6B13-BD1F-CA0C-99739EE2039B}"/>
              </a:ext>
            </a:extLst>
          </p:cNvPr>
          <p:cNvSpPr>
            <a:spLocks noGrp="1"/>
          </p:cNvSpPr>
          <p:nvPr>
            <p:ph type="sldNum" sz="quarter" idx="10"/>
          </p:nvPr>
        </p:nvSpPr>
        <p:spPr/>
        <p:txBody>
          <a:bodyPr/>
          <a:lstStyle/>
          <a:p>
            <a:pPr>
              <a:defRPr/>
            </a:pPr>
            <a:fld id="{85BE48BE-2610-4179-8375-2EFA24D7155E}" type="slidenum">
              <a:rPr lang="en-GB" smtClean="0"/>
              <a:pPr>
                <a:defRPr/>
              </a:pPr>
              <a:t>4</a:t>
            </a:fld>
            <a:endParaRPr lang="en-GB"/>
          </a:p>
        </p:txBody>
      </p:sp>
    </p:spTree>
    <p:extLst>
      <p:ext uri="{BB962C8B-B14F-4D97-AF65-F5344CB8AC3E}">
        <p14:creationId xmlns:p14="http://schemas.microsoft.com/office/powerpoint/2010/main" val="991320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703D0-9206-73D2-C5FE-B5C79249E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5EBB3-03A9-6028-1077-D9D787D43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3338E-FD54-C0CC-6BEB-81CE057DE3A1}"/>
              </a:ext>
            </a:extLst>
          </p:cNvPr>
          <p:cNvSpPr>
            <a:spLocks noGrp="1"/>
          </p:cNvSpPr>
          <p:nvPr>
            <p:ph type="body" idx="1"/>
          </p:nvPr>
        </p:nvSpPr>
        <p:spPr/>
        <p:txBody>
          <a:bodyPr/>
          <a:lstStyle/>
          <a:p>
            <a:r>
              <a:rPr lang="en-US" dirty="0"/>
              <a:t>The part that changes is in charge of creating objects. We can put that into a separate class that we will call || the </a:t>
            </a:r>
            <a:r>
              <a:rPr lang="en-US" dirty="0" err="1"/>
              <a:t>SimplePizzaFactory</a:t>
            </a:r>
            <a:r>
              <a:rPr lang="en-US" dirty="0"/>
              <a:t> class. This class has a single method called || </a:t>
            </a:r>
            <a:r>
              <a:rPr lang="en-US" dirty="0" err="1"/>
              <a:t>createPizza</a:t>
            </a:r>
            <a:r>
              <a:rPr lang="en-US" dirty="0"/>
              <a:t>() that takes a string called type as a parameter and returns a Pizza object. We copy and paste the if-else statements from our previous code here, and our </a:t>
            </a:r>
            <a:r>
              <a:rPr lang="en-US" dirty="0" err="1"/>
              <a:t>PizzaStore</a:t>
            </a:r>
            <a:r>
              <a:rPr lang="en-US" dirty="0"/>
              <a:t> class can call the </a:t>
            </a:r>
            <a:r>
              <a:rPr lang="en-US" dirty="0" err="1"/>
              <a:t>createPizza</a:t>
            </a:r>
            <a:r>
              <a:rPr lang="en-US" dirty="0"/>
              <a:t> method to create the Pizza objects…</a:t>
            </a:r>
          </a:p>
        </p:txBody>
      </p:sp>
      <p:sp>
        <p:nvSpPr>
          <p:cNvPr id="4" name="Slide Number Placeholder 3">
            <a:extLst>
              <a:ext uri="{FF2B5EF4-FFF2-40B4-BE49-F238E27FC236}">
                <a16:creationId xmlns:a16="http://schemas.microsoft.com/office/drawing/2014/main" id="{AE258AD6-FDD0-B847-4F6E-8D98F11C450F}"/>
              </a:ext>
            </a:extLst>
          </p:cNvPr>
          <p:cNvSpPr>
            <a:spLocks noGrp="1"/>
          </p:cNvSpPr>
          <p:nvPr>
            <p:ph type="sldNum" sz="quarter" idx="10"/>
          </p:nvPr>
        </p:nvSpPr>
        <p:spPr/>
        <p:txBody>
          <a:bodyPr/>
          <a:lstStyle/>
          <a:p>
            <a:pPr>
              <a:defRPr/>
            </a:pPr>
            <a:fld id="{85BE48BE-2610-4179-8375-2EFA24D7155E}" type="slidenum">
              <a:rPr lang="en-GB" smtClean="0"/>
              <a:pPr>
                <a:defRPr/>
              </a:pPr>
              <a:t>5</a:t>
            </a:fld>
            <a:endParaRPr lang="en-GB"/>
          </a:p>
        </p:txBody>
      </p:sp>
    </p:spTree>
    <p:extLst>
      <p:ext uri="{BB962C8B-B14F-4D97-AF65-F5344CB8AC3E}">
        <p14:creationId xmlns:p14="http://schemas.microsoft.com/office/powerpoint/2010/main" val="411790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65E0E-4C7A-3423-2487-326784FCCB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5239AD-F108-910F-E455-5BAE177FB1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3A164-6B5D-5BD1-F3D2-BEBF03397130}"/>
              </a:ext>
            </a:extLst>
          </p:cNvPr>
          <p:cNvSpPr>
            <a:spLocks noGrp="1"/>
          </p:cNvSpPr>
          <p:nvPr>
            <p:ph type="body" idx="1"/>
          </p:nvPr>
        </p:nvSpPr>
        <p:spPr/>
        <p:txBody>
          <a:bodyPr/>
          <a:lstStyle/>
          <a:p>
            <a:r>
              <a:rPr lang="en-US" dirty="0"/>
              <a:t>…Like this. We add a || reference to a </a:t>
            </a:r>
            <a:r>
              <a:rPr lang="en-US" dirty="0" err="1"/>
              <a:t>SimplePizzaFactory</a:t>
            </a:r>
            <a:r>
              <a:rPr lang="en-US" dirty="0"/>
              <a:t> called factory, and initialize this in the constructor of </a:t>
            </a:r>
            <a:r>
              <a:rPr lang="en-US" dirty="0" err="1"/>
              <a:t>PizzaStore</a:t>
            </a:r>
            <a:r>
              <a:rPr lang="en-US" dirty="0"/>
              <a:t>. Then the </a:t>
            </a:r>
            <a:r>
              <a:rPr lang="en-US" dirty="0" err="1"/>
              <a:t>orderPizza</a:t>
            </a:r>
            <a:r>
              <a:rPr lang="en-US" dirty="0"/>
              <a:t>() method can delegate the creation of the pizza to the </a:t>
            </a:r>
            <a:r>
              <a:rPr lang="en-US" dirty="0" err="1"/>
              <a:t>SimplePizzaFactory</a:t>
            </a:r>
            <a:r>
              <a:rPr lang="en-US" dirty="0"/>
              <a:t> object by || calling </a:t>
            </a:r>
            <a:r>
              <a:rPr lang="en-US" dirty="0" err="1"/>
              <a:t>factory.createPizza</a:t>
            </a:r>
            <a:r>
              <a:rPr lang="en-US" dirty="0"/>
              <a:t>() along with the string denoting the type. Once we get the correct Pizza object, we will call prepare(), bake(), cut() and box() as usual. With this design, we have decoupled the </a:t>
            </a:r>
            <a:r>
              <a:rPr lang="en-US" dirty="0" err="1"/>
              <a:t>PizzaStore</a:t>
            </a:r>
            <a:r>
              <a:rPr lang="en-US" dirty="0"/>
              <a:t> from adding and removing pizza types, placing them in the </a:t>
            </a:r>
            <a:r>
              <a:rPr lang="en-US" dirty="0" err="1"/>
              <a:t>SimplePizzaFactory</a:t>
            </a:r>
            <a:r>
              <a:rPr lang="en-US" dirty="0"/>
              <a:t> instead.</a:t>
            </a:r>
          </a:p>
        </p:txBody>
      </p:sp>
      <p:sp>
        <p:nvSpPr>
          <p:cNvPr id="4" name="Slide Number Placeholder 3">
            <a:extLst>
              <a:ext uri="{FF2B5EF4-FFF2-40B4-BE49-F238E27FC236}">
                <a16:creationId xmlns:a16="http://schemas.microsoft.com/office/drawing/2014/main" id="{35F896B7-D384-3743-DB4A-CB20B3F27FD0}"/>
              </a:ext>
            </a:extLst>
          </p:cNvPr>
          <p:cNvSpPr>
            <a:spLocks noGrp="1"/>
          </p:cNvSpPr>
          <p:nvPr>
            <p:ph type="sldNum" sz="quarter" idx="10"/>
          </p:nvPr>
        </p:nvSpPr>
        <p:spPr/>
        <p:txBody>
          <a:bodyPr/>
          <a:lstStyle/>
          <a:p>
            <a:pPr>
              <a:defRPr/>
            </a:pPr>
            <a:fld id="{85BE48BE-2610-4179-8375-2EFA24D7155E}" type="slidenum">
              <a:rPr lang="en-GB" smtClean="0"/>
              <a:pPr>
                <a:defRPr/>
              </a:pPr>
              <a:t>6</a:t>
            </a:fld>
            <a:endParaRPr lang="en-GB"/>
          </a:p>
        </p:txBody>
      </p:sp>
    </p:spTree>
    <p:extLst>
      <p:ext uri="{BB962C8B-B14F-4D97-AF65-F5344CB8AC3E}">
        <p14:creationId xmlns:p14="http://schemas.microsoft.com/office/powerpoint/2010/main" val="2574279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class diagram representing this design. Each || </a:t>
            </a:r>
            <a:r>
              <a:rPr lang="en-US" dirty="0" err="1"/>
              <a:t>PizzaStore</a:t>
            </a:r>
            <a:r>
              <a:rPr lang="en-US" dirty="0"/>
              <a:t> has a reference to a </a:t>
            </a:r>
            <a:r>
              <a:rPr lang="en-US" dirty="0" err="1"/>
              <a:t>SimplePizzaFactory</a:t>
            </a:r>
            <a:r>
              <a:rPr lang="en-US" dirty="0"/>
              <a:t> object, which is in charge of creating different types of Pizzas. The || Pizza class is an abstract class, and different types of pizza with their own prepare() methods can inherit from it. This design is known as the Simple Factory, but sorry, this is || not really a design pattern. It’s essentially a straightforward application of “encapsulate what changes” by putting object creating into a separate class, but just using Simple Factory has quite a few limitations. That being said, it’s not a bad start. Let’s build on it by making our scenario a little bit more complex.</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7</a:t>
            </a:fld>
            <a:endParaRPr lang="en-GB"/>
          </a:p>
        </p:txBody>
      </p:sp>
    </p:spTree>
    <p:extLst>
      <p:ext uri="{BB962C8B-B14F-4D97-AF65-F5344CB8AC3E}">
        <p14:creationId xmlns:p14="http://schemas.microsoft.com/office/powerpoint/2010/main" val="1897539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our example is situated in the US is because we want to introduce the added requirement of regional specialties. Unlike a little red dot like Singapore, the United States is huge and contains many cities, and different cities actually have different styles of pizza. For example, || Singaporean pizza is similar to New York style pizza, with a thin, crispy crust, Parmesan Reggiano cheese and marinara sauce, but in the state of Chicago, they have something called “deep dish pizza” that looks like || this. Chicago style pizza has a thick crust, it uses Mozzarella cheese, and their sauce is a plum tomato sauce. Now, you can have, say, a pepperoni pizza in either style, and both will have similar toppings, but the final product is quite different.</a:t>
            </a:r>
            <a:endParaRPr lang="en-GB" dirty="0"/>
          </a:p>
        </p:txBody>
      </p:sp>
      <p:sp>
        <p:nvSpPr>
          <p:cNvPr id="4" name="Slide Number Placeholder 3"/>
          <p:cNvSpPr>
            <a:spLocks noGrp="1"/>
          </p:cNvSpPr>
          <p:nvPr>
            <p:ph type="sldNum" sz="quarter" idx="5"/>
          </p:nvPr>
        </p:nvSpPr>
        <p:spPr/>
        <p:txBody>
          <a:bodyPr/>
          <a:lstStyle/>
          <a:p>
            <a:pPr>
              <a:defRPr/>
            </a:pPr>
            <a:fld id="{85BE48BE-2610-4179-8375-2EFA24D7155E}" type="slidenum">
              <a:rPr lang="en-GB" smtClean="0"/>
              <a:pPr>
                <a:defRPr/>
              </a:pPr>
              <a:t>8</a:t>
            </a:fld>
            <a:endParaRPr lang="en-GB"/>
          </a:p>
        </p:txBody>
      </p:sp>
    </p:spTree>
    <p:extLst>
      <p:ext uri="{BB962C8B-B14F-4D97-AF65-F5344CB8AC3E}">
        <p14:creationId xmlns:p14="http://schemas.microsoft.com/office/powerpoint/2010/main" val="4125539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56046-2A15-3DF0-096D-F267246076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4D287-2D76-3496-CF60-537C22605E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BCAFF-3DEE-7CCB-F258-8A4941CE9B36}"/>
              </a:ext>
            </a:extLst>
          </p:cNvPr>
          <p:cNvSpPr>
            <a:spLocks noGrp="1"/>
          </p:cNvSpPr>
          <p:nvPr>
            <p:ph type="body" idx="1"/>
          </p:nvPr>
        </p:nvSpPr>
        <p:spPr/>
        <p:txBody>
          <a:bodyPr/>
          <a:lstStyle/>
          <a:p>
            <a:r>
              <a:rPr lang="en-US" dirty="0"/>
              <a:t>How would we handle these regional differences? Well, what this means is that there are actually different types of </a:t>
            </a:r>
            <a:r>
              <a:rPr lang="en-US" dirty="0" err="1"/>
              <a:t>PizzaStores</a:t>
            </a:r>
            <a:r>
              <a:rPr lang="en-US" dirty="0"/>
              <a:t>, so let’s make a </a:t>
            </a:r>
            <a:r>
              <a:rPr lang="en-US" dirty="0" err="1"/>
              <a:t>PizzaStore</a:t>
            </a:r>
            <a:r>
              <a:rPr lang="en-US" dirty="0"/>
              <a:t> base class like || this, and then we can create subclasses of this base class for each region. Since we never want a </a:t>
            </a:r>
            <a:r>
              <a:rPr lang="en-US" dirty="0" err="1"/>
              <a:t>PizzaStore</a:t>
            </a:r>
            <a:r>
              <a:rPr lang="en-US" dirty="0"/>
              <a:t> object, we should make this base class || abstract. As usual, we have an </a:t>
            </a:r>
            <a:r>
              <a:rPr lang="en-US" dirty="0" err="1"/>
              <a:t>orderPizza</a:t>
            </a:r>
            <a:r>
              <a:rPr lang="en-US" dirty="0"/>
              <a:t>() method that returns different pizzas depending on the string parameter. To create the correct type of pizza, we call the || </a:t>
            </a:r>
            <a:r>
              <a:rPr lang="en-US" dirty="0" err="1"/>
              <a:t>createPizza</a:t>
            </a:r>
            <a:r>
              <a:rPr lang="en-US" dirty="0"/>
              <a:t>() method and throw in the string parameter. This method is an || abstract method in the </a:t>
            </a:r>
            <a:r>
              <a:rPr lang="en-US" dirty="0" err="1"/>
              <a:t>PizzaStore</a:t>
            </a:r>
            <a:r>
              <a:rPr lang="en-US" dirty="0"/>
              <a:t> class, and each subclass of </a:t>
            </a:r>
            <a:r>
              <a:rPr lang="en-US" dirty="0" err="1"/>
              <a:t>PizzaStore</a:t>
            </a:r>
            <a:r>
              <a:rPr lang="en-US" dirty="0"/>
              <a:t> will override this with their own </a:t>
            </a:r>
            <a:r>
              <a:rPr lang="en-US" dirty="0" err="1"/>
              <a:t>createPizza</a:t>
            </a:r>
            <a:r>
              <a:rPr lang="en-US" dirty="0"/>
              <a:t>() implementation.</a:t>
            </a:r>
          </a:p>
        </p:txBody>
      </p:sp>
      <p:sp>
        <p:nvSpPr>
          <p:cNvPr id="4" name="Slide Number Placeholder 3">
            <a:extLst>
              <a:ext uri="{FF2B5EF4-FFF2-40B4-BE49-F238E27FC236}">
                <a16:creationId xmlns:a16="http://schemas.microsoft.com/office/drawing/2014/main" id="{B3454916-B1CA-5A5A-E840-8A53E40F8ED7}"/>
              </a:ext>
            </a:extLst>
          </p:cNvPr>
          <p:cNvSpPr>
            <a:spLocks noGrp="1"/>
          </p:cNvSpPr>
          <p:nvPr>
            <p:ph type="sldNum" sz="quarter" idx="10"/>
          </p:nvPr>
        </p:nvSpPr>
        <p:spPr/>
        <p:txBody>
          <a:bodyPr/>
          <a:lstStyle/>
          <a:p>
            <a:pPr>
              <a:defRPr/>
            </a:pPr>
            <a:fld id="{85BE48BE-2610-4179-8375-2EFA24D7155E}" type="slidenum">
              <a:rPr lang="en-GB" smtClean="0"/>
              <a:pPr>
                <a:defRPr/>
              </a:pPr>
              <a:t>9</a:t>
            </a:fld>
            <a:endParaRPr lang="en-GB"/>
          </a:p>
        </p:txBody>
      </p:sp>
    </p:spTree>
    <p:extLst>
      <p:ext uri="{BB962C8B-B14F-4D97-AF65-F5344CB8AC3E}">
        <p14:creationId xmlns:p14="http://schemas.microsoft.com/office/powerpoint/2010/main" val="183900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836325451"/>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5AF33359-006A-A8C5-342E-E36D03D7E67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95579361"/>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726F8804-6BD3-F20E-DB54-F339D403278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2514988"/>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9D410319-6735-2EC7-4E6F-DAE75958A8E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259358064"/>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a:extLst>
              <a:ext uri="{FF2B5EF4-FFF2-40B4-BE49-F238E27FC236}">
                <a16:creationId xmlns:a16="http://schemas.microsoft.com/office/drawing/2014/main" id="{1EA76862-CB4E-DDB6-5556-CA371976CF3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858304770"/>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B7B3A270-4FB7-913E-EE2C-79DEA9C7682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203768754"/>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a:extLst>
              <a:ext uri="{FF2B5EF4-FFF2-40B4-BE49-F238E27FC236}">
                <a16:creationId xmlns:a16="http://schemas.microsoft.com/office/drawing/2014/main" id="{5B79C9B5-C5F6-3CB4-FDC4-AF7AA97FC987}"/>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3595866265"/>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a:extLst>
              <a:ext uri="{FF2B5EF4-FFF2-40B4-BE49-F238E27FC236}">
                <a16:creationId xmlns:a16="http://schemas.microsoft.com/office/drawing/2014/main" id="{CFDD71CC-512C-6941-97EA-DFDBDE854D7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889866991"/>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67380FD0-D052-7FC4-0075-E68D53C1CF8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019940014"/>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AF5B9859-7C88-AA57-16B4-AAB221D179B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2127110863"/>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B9957D03-3E2C-EF4F-61F1-7849534AC16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a:t>
            </a:fld>
            <a:endParaRPr lang="en-US" dirty="0"/>
          </a:p>
        </p:txBody>
      </p:sp>
    </p:spTree>
    <p:extLst>
      <p:ext uri="{BB962C8B-B14F-4D97-AF65-F5344CB8AC3E}">
        <p14:creationId xmlns:p14="http://schemas.microsoft.com/office/powerpoint/2010/main" val="1900508776"/>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6</a:t>
            </a:r>
            <a:r>
              <a:rPr lang="en-US" dirty="0">
                <a:solidFill>
                  <a:srgbClr val="FF0000"/>
                </a:solidFill>
              </a:rPr>
              <a:t>.1</a:t>
            </a:r>
            <a:br>
              <a:rPr lang="en-US" dirty="0"/>
            </a:br>
            <a:r>
              <a:rPr lang="en-US" dirty="0"/>
              <a:t> Slide </a:t>
            </a:r>
            <a:fld id="{FF9B6805-2258-4A0A-A38F-E119E90B2031}" type="slidenum">
              <a:rPr lang="en-US" smtClean="0"/>
              <a:pPr>
                <a:defRPr/>
              </a:pPr>
              <a:t>‹#›</a:t>
            </a:fld>
            <a:endParaRPr lang="en-US" dirty="0"/>
          </a:p>
        </p:txBody>
      </p:sp>
      <p:sp>
        <p:nvSpPr>
          <p:cNvPr id="1028" name="Rectangle 16"/>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ts val="0"/>
              </a:spcBef>
              <a:defRPr/>
            </a:pPr>
            <a:r>
              <a:rPr lang="en-US" sz="1200" dirty="0">
                <a:latin typeface="Arial Narrow" panose="020B0606020202030204" pitchFamily="34" charset="0"/>
              </a:rPr>
              <a:t>Diploma in IT </a:t>
            </a:r>
          </a:p>
          <a:p>
            <a:pPr lvl="1">
              <a:spcBef>
                <a:spcPts val="0"/>
              </a:spcBef>
              <a:defRPr/>
            </a:pPr>
            <a:r>
              <a:rPr lang="en-US" sz="1200" dirty="0">
                <a:latin typeface="Arial Narrow" panose="020B0606020202030204" pitchFamily="34" charset="0"/>
              </a:rPr>
              <a:t>SDP AY24/25, Sem 4</a:t>
            </a:r>
          </a:p>
        </p:txBody>
      </p:sp>
      <p:sp>
        <p:nvSpPr>
          <p:cNvPr id="1029"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update:15/10/2024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Lst>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7.w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8.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3.png"/><Relationship Id="rId2" Type="http://schemas.microsoft.com/office/2007/relationships/media" Target="../media/media19.m4a"/><Relationship Id="rId1" Type="http://schemas.openxmlformats.org/officeDocument/2006/relationships/tags" Target="../tags/tag17.xml"/><Relationship Id="rId6" Type="http://schemas.openxmlformats.org/officeDocument/2006/relationships/image" Target="../media/image9.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2.m4a"/><Relationship Id="rId7" Type="http://schemas.openxmlformats.org/officeDocument/2006/relationships/image" Target="../media/image10.wmf"/><Relationship Id="rId2" Type="http://schemas.microsoft.com/office/2007/relationships/media" Target="../media/media22.m4a"/><Relationship Id="rId1" Type="http://schemas.openxmlformats.org/officeDocument/2006/relationships/tags" Target="../tags/tag20.xml"/><Relationship Id="rId6" Type="http://schemas.openxmlformats.org/officeDocument/2006/relationships/oleObject" Target="../embeddings/oleObject1.bin"/><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8.m4a"/><Relationship Id="rId7" Type="http://schemas.openxmlformats.org/officeDocument/2006/relationships/image" Target="../media/image6.jpe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5.jpe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p:cNvSpPr>
            <a:spLocks noGrp="1" noChangeArrowheads="1"/>
          </p:cNvSpPr>
          <p:nvPr>
            <p:ph type="subTitle" idx="1"/>
          </p:nvPr>
        </p:nvSpPr>
        <p:spPr>
          <a:xfrm>
            <a:off x="2400300" y="2187575"/>
            <a:ext cx="6172200" cy="1241425"/>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Factory Method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4341" name="Text Box 9"/>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p:cNvSpPr txBox="1">
            <a:spLocks noChangeArrowheads="1"/>
          </p:cNvSpPr>
          <p:nvPr/>
        </p:nvSpPr>
        <p:spPr bwMode="auto">
          <a:xfrm>
            <a:off x="228600" y="5410200"/>
            <a:ext cx="13716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6.1</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4</a:t>
            </a:r>
            <a:endParaRPr kumimoji="1" lang="en-GB" sz="4000" dirty="0">
              <a:effectLst>
                <a:outerShdw blurRad="38100" dist="38100" dir="2700000" algn="tl">
                  <a:srgbClr val="C0C0C0"/>
                </a:outerShdw>
              </a:effectLst>
            </a:endParaRPr>
          </a:p>
        </p:txBody>
      </p:sp>
      <p:sp>
        <p:nvSpPr>
          <p:cNvPr id="14344"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4345" name="Picture 16" descr="School of 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D69F900C-0D74-880D-F3BF-319742D7C0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advTm="13260">
        <p14:flip dir="r"/>
      </p:transition>
    </mc:Choice>
    <mc:Fallback>
      <p:transition spd="slow" advTm="132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3EA44-DBF3-B764-79DE-7E0749D1904A}"/>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41B7F4F-1714-9B90-ADD4-D0E106CB36DD}"/>
              </a:ext>
            </a:extLst>
          </p:cNvPr>
          <p:cNvSpPr txBox="1">
            <a:spLocks/>
          </p:cNvSpPr>
          <p:nvPr/>
        </p:nvSpPr>
        <p:spPr bwMode="auto">
          <a:xfrm>
            <a:off x="381000" y="9144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r>
              <a:rPr lang="en-US" altLang="en-US" kern="0" dirty="0"/>
              <a:t>Create a subclass of </a:t>
            </a:r>
            <a:r>
              <a:rPr lang="en-US" altLang="en-US" kern="0" dirty="0" err="1"/>
              <a:t>PizzaStore</a:t>
            </a:r>
            <a:r>
              <a:rPr lang="en-US" altLang="en-US" kern="0" dirty="0"/>
              <a:t> for each region</a:t>
            </a:r>
          </a:p>
        </p:txBody>
      </p:sp>
      <p:sp>
        <p:nvSpPr>
          <p:cNvPr id="2" name="Title 1">
            <a:extLst>
              <a:ext uri="{FF2B5EF4-FFF2-40B4-BE49-F238E27FC236}">
                <a16:creationId xmlns:a16="http://schemas.microsoft.com/office/drawing/2014/main" id="{A1F8A535-C973-AE43-DDD2-A0EB2D8B6041}"/>
              </a:ext>
            </a:extLst>
          </p:cNvPr>
          <p:cNvSpPr>
            <a:spLocks noGrp="1"/>
          </p:cNvSpPr>
          <p:nvPr>
            <p:ph type="title"/>
          </p:nvPr>
        </p:nvSpPr>
        <p:spPr/>
        <p:txBody>
          <a:bodyPr/>
          <a:lstStyle/>
          <a:p>
            <a:pPr>
              <a:defRPr/>
            </a:pPr>
            <a:r>
              <a:rPr lang="en-US" dirty="0"/>
              <a:t>Regional </a:t>
            </a:r>
            <a:r>
              <a:rPr lang="en-US" dirty="0" err="1"/>
              <a:t>PizzaStore</a:t>
            </a:r>
            <a:r>
              <a:rPr lang="en-US" dirty="0"/>
              <a:t> Subclasses</a:t>
            </a:r>
            <a:endParaRPr lang="en-SG" dirty="0"/>
          </a:p>
        </p:txBody>
      </p:sp>
      <p:sp>
        <p:nvSpPr>
          <p:cNvPr id="28676" name="Content Placeholder 2">
            <a:extLst>
              <a:ext uri="{FF2B5EF4-FFF2-40B4-BE49-F238E27FC236}">
                <a16:creationId xmlns:a16="http://schemas.microsoft.com/office/drawing/2014/main" id="{5687B28A-2083-BE32-E385-8A1805FF238C}"/>
              </a:ext>
            </a:extLst>
          </p:cNvPr>
          <p:cNvSpPr>
            <a:spLocks noGrp="1"/>
          </p:cNvSpPr>
          <p:nvPr>
            <p:ph idx="1"/>
          </p:nvPr>
        </p:nvSpPr>
        <p:spPr>
          <a:xfrm>
            <a:off x="381000" y="1676400"/>
            <a:ext cx="8496300" cy="37338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NYStylePizzaStore</a:t>
            </a:r>
            <a:r>
              <a:rPr lang="en-US" altLang="en-US" sz="2000" dirty="0">
                <a:latin typeface="Courier" pitchFamily="49" charset="0"/>
              </a:rPr>
              <a:t>: </a:t>
            </a:r>
            <a:r>
              <a:rPr lang="en-US" altLang="en-US" sz="2000" dirty="0" err="1">
                <a:latin typeface="Courier" pitchFamily="49" charset="0"/>
              </a:rPr>
              <a:t>PizzaStore</a:t>
            </a: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override Pizza </a:t>
            </a:r>
            <a:r>
              <a:rPr lang="en-US" altLang="en-US" sz="2000" dirty="0" err="1">
                <a:latin typeface="Courier" pitchFamily="49" charset="0"/>
              </a:rPr>
              <a:t>createPizza</a:t>
            </a:r>
            <a:r>
              <a:rPr lang="en-US" altLang="en-US" sz="2000" dirty="0">
                <a:latin typeface="Courier" pitchFamily="49" charset="0"/>
              </a:rPr>
              <a:t>(string type) {</a:t>
            </a:r>
          </a:p>
          <a:p>
            <a:pPr marL="0" indent="0">
              <a:buNone/>
            </a:pPr>
            <a:r>
              <a:rPr lang="en-US" altLang="en-US" sz="2000" dirty="0">
                <a:latin typeface="Courier" pitchFamily="49" charset="0"/>
              </a:rPr>
              <a:t>        if (type == "cheese")</a:t>
            </a:r>
          </a:p>
          <a:p>
            <a:pPr marL="0" indent="0">
              <a:buNone/>
            </a:pPr>
            <a:r>
              <a:rPr lang="en-US" altLang="en-US" sz="2000" dirty="0">
                <a:latin typeface="Courier" pitchFamily="49" charset="0"/>
              </a:rPr>
              <a:t>            return new </a:t>
            </a:r>
            <a:r>
              <a:rPr lang="en-US" altLang="en-US" sz="2000" dirty="0" err="1">
                <a:latin typeface="Courier" pitchFamily="49" charset="0"/>
              </a:rPr>
              <a:t>NYStyleCheesePizza</a:t>
            </a:r>
            <a:r>
              <a:rPr lang="en-US" altLang="en-US" sz="2000" dirty="0">
                <a:latin typeface="Courier" pitchFamily="49" charset="0"/>
              </a:rPr>
              <a:t>();</a:t>
            </a:r>
          </a:p>
          <a:p>
            <a:pPr marL="0" indent="0">
              <a:buNone/>
            </a:pPr>
            <a:r>
              <a:rPr lang="en-US" altLang="en-US" sz="2000" dirty="0">
                <a:latin typeface="Courier" pitchFamily="49" charset="0"/>
              </a:rPr>
              <a:t>        else if (type == "</a:t>
            </a:r>
            <a:r>
              <a:rPr lang="en-US" altLang="en-US" sz="2000" dirty="0" err="1">
                <a:latin typeface="Courier" pitchFamily="49" charset="0"/>
              </a:rPr>
              <a:t>hawaiian</a:t>
            </a:r>
            <a:r>
              <a:rPr lang="en-US" altLang="en-US" sz="2000" dirty="0">
                <a:latin typeface="Courier" pitchFamily="49" charset="0"/>
              </a:rPr>
              <a:t>")</a:t>
            </a:r>
          </a:p>
          <a:p>
            <a:pPr marL="0" indent="0">
              <a:buNone/>
            </a:pPr>
            <a:r>
              <a:rPr lang="en-US" altLang="en-US" sz="2000" dirty="0">
                <a:latin typeface="Courier" pitchFamily="49" charset="0"/>
              </a:rPr>
              <a:t>            return new </a:t>
            </a:r>
            <a:r>
              <a:rPr lang="en-US" altLang="en-US" sz="2000" dirty="0" err="1">
                <a:latin typeface="Courier" pitchFamily="49" charset="0"/>
              </a:rPr>
              <a:t>NYStyleHawaiianPizza</a:t>
            </a:r>
            <a:r>
              <a:rPr lang="en-US" altLang="en-US" sz="2000" dirty="0">
                <a:latin typeface="Courier" pitchFamily="49" charset="0"/>
              </a:rPr>
              <a:t>();</a:t>
            </a:r>
          </a:p>
          <a:p>
            <a:pPr marL="0" indent="0">
              <a:buNone/>
            </a:pPr>
            <a:r>
              <a:rPr lang="en-US" altLang="en-US" sz="2000">
                <a:latin typeface="Courier" pitchFamily="49" charset="0"/>
              </a:rPr>
              <a:t>        ...</a:t>
            </a:r>
            <a:endParaRPr lang="en-US" altLang="en-US" sz="2000" dirty="0">
              <a:latin typeface="Courier" pitchFamily="49" charset="0"/>
            </a:endParaRP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4" name="Rectangle 3">
            <a:extLst>
              <a:ext uri="{FF2B5EF4-FFF2-40B4-BE49-F238E27FC236}">
                <a16:creationId xmlns:a16="http://schemas.microsoft.com/office/drawing/2014/main" id="{1E4C5CCC-E0A5-9B1E-1490-C040FB12CA0A}"/>
              </a:ext>
            </a:extLst>
          </p:cNvPr>
          <p:cNvSpPr/>
          <p:nvPr/>
        </p:nvSpPr>
        <p:spPr bwMode="auto">
          <a:xfrm>
            <a:off x="2081464" y="2474496"/>
            <a:ext cx="1333500" cy="266933"/>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15">
            <a:extLst>
              <a:ext uri="{FF2B5EF4-FFF2-40B4-BE49-F238E27FC236}">
                <a16:creationId xmlns:a16="http://schemas.microsoft.com/office/drawing/2014/main" id="{C9ADDB2A-37AE-8C89-9256-0276382C0A5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10</a:t>
            </a:fld>
            <a:endParaRPr lang="en-US" dirty="0"/>
          </a:p>
        </p:txBody>
      </p:sp>
      <p:pic>
        <p:nvPicPr>
          <p:cNvPr id="5" name="Audio 4">
            <a:hlinkClick r:id="" action="ppaction://media"/>
            <a:extLst>
              <a:ext uri="{FF2B5EF4-FFF2-40B4-BE49-F238E27FC236}">
                <a16:creationId xmlns:a16="http://schemas.microsoft.com/office/drawing/2014/main" id="{E99AC42D-1991-420B-AB32-2611982C25F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75013601"/>
      </p:ext>
    </p:extLst>
  </p:cSld>
  <p:clrMapOvr>
    <a:masterClrMapping/>
  </p:clrMapOvr>
  <mc:AlternateContent xmlns:mc="http://schemas.openxmlformats.org/markup-compatibility/2006">
    <mc:Choice xmlns:p14="http://schemas.microsoft.com/office/powerpoint/2010/main" Requires="p14">
      <p:transition spd="slow" advTm="36332">
        <p14:flip dir="r"/>
      </p:transition>
    </mc:Choice>
    <mc:Fallback>
      <p:transition spd="slow" advTm="363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676">
                                            <p:txEl>
                                              <p:pRg st="0" end="0"/>
                                            </p:txEl>
                                          </p:spTgt>
                                        </p:tgtEl>
                                        <p:attrNameLst>
                                          <p:attrName>style.visibility</p:attrName>
                                        </p:attrNameLst>
                                      </p:cBhvr>
                                      <p:to>
                                        <p:strVal val="visible"/>
                                      </p:to>
                                    </p:set>
                                    <p:animEffect transition="in" filter="fade">
                                      <p:cBhvr>
                                        <p:cTn id="11" dur="500"/>
                                        <p:tgtEl>
                                          <p:spTgt spid="2867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8676">
                                            <p:txEl>
                                              <p:pRg st="2" end="2"/>
                                            </p:txEl>
                                          </p:spTgt>
                                        </p:tgtEl>
                                        <p:attrNameLst>
                                          <p:attrName>style.visibility</p:attrName>
                                        </p:attrNameLst>
                                      </p:cBhvr>
                                      <p:to>
                                        <p:strVal val="visible"/>
                                      </p:to>
                                    </p:set>
                                    <p:animEffect transition="in" filter="fade">
                                      <p:cBhvr>
                                        <p:cTn id="14" dur="500"/>
                                        <p:tgtEl>
                                          <p:spTgt spid="28676">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8676">
                                            <p:txEl>
                                              <p:pRg st="3" end="3"/>
                                            </p:txEl>
                                          </p:spTgt>
                                        </p:tgtEl>
                                        <p:attrNameLst>
                                          <p:attrName>style.visibility</p:attrName>
                                        </p:attrNameLst>
                                      </p:cBhvr>
                                      <p:to>
                                        <p:strVal val="visible"/>
                                      </p:to>
                                    </p:set>
                                    <p:animEffect transition="in" filter="fade">
                                      <p:cBhvr>
                                        <p:cTn id="17" dur="500"/>
                                        <p:tgtEl>
                                          <p:spTgt spid="2867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xEl>
                                              <p:pRg st="4" end="4"/>
                                            </p:txEl>
                                          </p:spTgt>
                                        </p:tgtEl>
                                        <p:attrNameLst>
                                          <p:attrName>style.visibility</p:attrName>
                                        </p:attrNameLst>
                                      </p:cBhvr>
                                      <p:to>
                                        <p:strVal val="visible"/>
                                      </p:to>
                                    </p:set>
                                    <p:animEffect transition="in" filter="fade">
                                      <p:cBhvr>
                                        <p:cTn id="20" dur="500"/>
                                        <p:tgtEl>
                                          <p:spTgt spid="2867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8676">
                                            <p:txEl>
                                              <p:pRg st="5" end="5"/>
                                            </p:txEl>
                                          </p:spTgt>
                                        </p:tgtEl>
                                        <p:attrNameLst>
                                          <p:attrName>style.visibility</p:attrName>
                                        </p:attrNameLst>
                                      </p:cBhvr>
                                      <p:to>
                                        <p:strVal val="visible"/>
                                      </p:to>
                                    </p:set>
                                    <p:animEffect transition="in" filter="fade">
                                      <p:cBhvr>
                                        <p:cTn id="23" dur="500"/>
                                        <p:tgtEl>
                                          <p:spTgt spid="2867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8676">
                                            <p:txEl>
                                              <p:pRg st="6" end="6"/>
                                            </p:txEl>
                                          </p:spTgt>
                                        </p:tgtEl>
                                        <p:attrNameLst>
                                          <p:attrName>style.visibility</p:attrName>
                                        </p:attrNameLst>
                                      </p:cBhvr>
                                      <p:to>
                                        <p:strVal val="visible"/>
                                      </p:to>
                                    </p:set>
                                    <p:animEffect transition="in" filter="fade">
                                      <p:cBhvr>
                                        <p:cTn id="26" dur="500"/>
                                        <p:tgtEl>
                                          <p:spTgt spid="28676">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8676">
                                            <p:txEl>
                                              <p:pRg st="7" end="7"/>
                                            </p:txEl>
                                          </p:spTgt>
                                        </p:tgtEl>
                                        <p:attrNameLst>
                                          <p:attrName>style.visibility</p:attrName>
                                        </p:attrNameLst>
                                      </p:cBhvr>
                                      <p:to>
                                        <p:strVal val="visible"/>
                                      </p:to>
                                    </p:set>
                                    <p:animEffect transition="in" filter="fade">
                                      <p:cBhvr>
                                        <p:cTn id="29" dur="500"/>
                                        <p:tgtEl>
                                          <p:spTgt spid="28676">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8676">
                                            <p:txEl>
                                              <p:pRg st="8" end="8"/>
                                            </p:txEl>
                                          </p:spTgt>
                                        </p:tgtEl>
                                        <p:attrNameLst>
                                          <p:attrName>style.visibility</p:attrName>
                                        </p:attrNameLst>
                                      </p:cBhvr>
                                      <p:to>
                                        <p:strVal val="visible"/>
                                      </p:to>
                                    </p:set>
                                    <p:animEffect transition="in" filter="fade">
                                      <p:cBhvr>
                                        <p:cTn id="32" dur="500"/>
                                        <p:tgtEl>
                                          <p:spTgt spid="2867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8676">
                                            <p:txEl>
                                              <p:pRg st="9" end="9"/>
                                            </p:txEl>
                                          </p:spTgt>
                                        </p:tgtEl>
                                        <p:attrNameLst>
                                          <p:attrName>style.visibility</p:attrName>
                                        </p:attrNameLst>
                                      </p:cBhvr>
                                      <p:to>
                                        <p:strVal val="visible"/>
                                      </p:to>
                                    </p:set>
                                    <p:animEffect transition="in" filter="fade">
                                      <p:cBhvr>
                                        <p:cTn id="35" dur="500"/>
                                        <p:tgtEl>
                                          <p:spTgt spid="28676">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5"/>
                </p:tgtEl>
              </p:cMediaNode>
            </p:audio>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8D66B-5B9A-A6C6-8490-ED22B4C504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A331D-A37E-7FEC-3F63-7DCF633D2E83}"/>
              </a:ext>
            </a:extLst>
          </p:cNvPr>
          <p:cNvSpPr>
            <a:spLocks noGrp="1"/>
          </p:cNvSpPr>
          <p:nvPr>
            <p:ph type="title"/>
          </p:nvPr>
        </p:nvSpPr>
        <p:spPr/>
        <p:txBody>
          <a:bodyPr/>
          <a:lstStyle/>
          <a:p>
            <a:pPr>
              <a:defRPr/>
            </a:pPr>
            <a:r>
              <a:rPr lang="en-US" dirty="0"/>
              <a:t>Pizza Abstract Class</a:t>
            </a:r>
            <a:endParaRPr lang="en-SG" dirty="0"/>
          </a:p>
        </p:txBody>
      </p:sp>
      <p:sp>
        <p:nvSpPr>
          <p:cNvPr id="28676" name="Content Placeholder 2">
            <a:extLst>
              <a:ext uri="{FF2B5EF4-FFF2-40B4-BE49-F238E27FC236}">
                <a16:creationId xmlns:a16="http://schemas.microsoft.com/office/drawing/2014/main" id="{488CBB8F-B57B-AABE-74ED-ABBE69B4C091}"/>
              </a:ext>
            </a:extLst>
          </p:cNvPr>
          <p:cNvSpPr>
            <a:spLocks noGrp="1"/>
          </p:cNvSpPr>
          <p:nvPr>
            <p:ph idx="1"/>
          </p:nvPr>
        </p:nvSpPr>
        <p:spPr>
          <a:xfrm>
            <a:off x="388018" y="762000"/>
            <a:ext cx="8496300" cy="5029200"/>
          </a:xfrm>
        </p:spPr>
        <p:txBody>
          <a:bodyPr/>
          <a:lstStyle/>
          <a:p>
            <a:pPr marL="0" indent="0">
              <a:buNone/>
            </a:pPr>
            <a:r>
              <a:rPr lang="en-US" altLang="en-US" sz="2000" dirty="0">
                <a:latin typeface="Courier" pitchFamily="49" charset="0"/>
              </a:rPr>
              <a:t>public abstract class Pizza {</a:t>
            </a:r>
          </a:p>
          <a:p>
            <a:pPr marL="0" indent="0">
              <a:buNone/>
            </a:pPr>
            <a:r>
              <a:rPr lang="en-US" altLang="en-US" sz="2000" dirty="0">
                <a:latin typeface="Courier" pitchFamily="49" charset="0"/>
              </a:rPr>
              <a:t>    protected string name;</a:t>
            </a:r>
          </a:p>
          <a:p>
            <a:pPr marL="0" indent="0">
              <a:buNone/>
            </a:pPr>
            <a:r>
              <a:rPr lang="en-US" altLang="en-US" sz="2000" dirty="0">
                <a:latin typeface="Courier" pitchFamily="49" charset="0"/>
              </a:rPr>
              <a:t>    protected string dough;</a:t>
            </a:r>
          </a:p>
          <a:p>
            <a:pPr marL="0" indent="0">
              <a:buNone/>
            </a:pPr>
            <a:r>
              <a:rPr lang="en-US" altLang="en-US" sz="2000" dirty="0">
                <a:latin typeface="Courier" pitchFamily="49" charset="0"/>
              </a:rPr>
              <a:t>    protected string sauce;</a:t>
            </a:r>
          </a:p>
          <a:p>
            <a:pPr marL="0" indent="0">
              <a:buNone/>
            </a:pPr>
            <a:r>
              <a:rPr lang="en-US" altLang="en-US" sz="2000" dirty="0">
                <a:latin typeface="Courier" pitchFamily="49" charset="0"/>
              </a:rPr>
              <a:t>    protected List&lt;string&gt; toppings = </a:t>
            </a:r>
          </a:p>
          <a:p>
            <a:pPr marL="0" indent="0">
              <a:buNone/>
            </a:pPr>
            <a:r>
              <a:rPr lang="en-US" altLang="en-US" sz="2000" dirty="0">
                <a:latin typeface="Courier" pitchFamily="49" charset="0"/>
              </a:rPr>
              <a:t>        new List&lt;string&gt;();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virtual void prepare()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($"Preparing {name}");</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($"Tossing dough: {dough}");</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($"Adding sauce: {sauce}");</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("Adding toppings:");</a:t>
            </a:r>
          </a:p>
          <a:p>
            <a:pPr marL="0" indent="0">
              <a:buNone/>
            </a:pPr>
            <a:r>
              <a:rPr lang="en-US" altLang="en-US" sz="2000" dirty="0">
                <a:latin typeface="Courier" pitchFamily="49" charset="0"/>
              </a:rPr>
              <a:t>        foreach (string topping in toppings)</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  - {topping}");</a:t>
            </a:r>
          </a:p>
          <a:p>
            <a:pPr marL="0" indent="0">
              <a:buNone/>
            </a:pPr>
            <a:r>
              <a:rPr lang="en-US" altLang="en-US" sz="2000" dirty="0">
                <a:latin typeface="Courier" pitchFamily="49" charset="0"/>
              </a:rPr>
              <a:t>    }</a:t>
            </a:r>
          </a:p>
        </p:txBody>
      </p:sp>
      <p:sp>
        <p:nvSpPr>
          <p:cNvPr id="6" name="Rectangle 5">
            <a:extLst>
              <a:ext uri="{FF2B5EF4-FFF2-40B4-BE49-F238E27FC236}">
                <a16:creationId xmlns:a16="http://schemas.microsoft.com/office/drawing/2014/main" id="{5C8BE5E7-B3EB-4486-A026-4452D055D9A0}"/>
              </a:ext>
            </a:extLst>
          </p:cNvPr>
          <p:cNvSpPr/>
          <p:nvPr/>
        </p:nvSpPr>
        <p:spPr bwMode="auto">
          <a:xfrm>
            <a:off x="2074445" y="3352802"/>
            <a:ext cx="1150019" cy="288758"/>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15">
            <a:extLst>
              <a:ext uri="{FF2B5EF4-FFF2-40B4-BE49-F238E27FC236}">
                <a16:creationId xmlns:a16="http://schemas.microsoft.com/office/drawing/2014/main" id="{D16608E5-6653-B474-C5EE-8BF8CDA78C3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11</a:t>
            </a:fld>
            <a:endParaRPr lang="en-US" dirty="0"/>
          </a:p>
        </p:txBody>
      </p:sp>
      <p:pic>
        <p:nvPicPr>
          <p:cNvPr id="4" name="Audio 3">
            <a:hlinkClick r:id="" action="ppaction://media"/>
            <a:extLst>
              <a:ext uri="{FF2B5EF4-FFF2-40B4-BE49-F238E27FC236}">
                <a16:creationId xmlns:a16="http://schemas.microsoft.com/office/drawing/2014/main" id="{89A978FC-D1C0-2F4E-39B1-F5F3B4E2AB7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491387217"/>
      </p:ext>
    </p:extLst>
  </p:cSld>
  <p:clrMapOvr>
    <a:masterClrMapping/>
  </p:clrMapOvr>
  <mc:AlternateContent xmlns:mc="http://schemas.openxmlformats.org/markup-compatibility/2006">
    <mc:Choice xmlns:p14="http://schemas.microsoft.com/office/powerpoint/2010/main" Requires="p14">
      <p:transition spd="slow" advTm="32735">
        <p14:flip dir="r"/>
      </p:transition>
    </mc:Choice>
    <mc:Fallback>
      <p:transition spd="slow" advTm="327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4D7CD-69EA-51ED-415D-1FCBBF208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D0F4F4-CC6D-308A-FFD9-711276999123}"/>
              </a:ext>
            </a:extLst>
          </p:cNvPr>
          <p:cNvSpPr>
            <a:spLocks noGrp="1"/>
          </p:cNvSpPr>
          <p:nvPr>
            <p:ph type="title"/>
          </p:nvPr>
        </p:nvSpPr>
        <p:spPr/>
        <p:txBody>
          <a:bodyPr/>
          <a:lstStyle/>
          <a:p>
            <a:pPr>
              <a:defRPr/>
            </a:pPr>
            <a:r>
              <a:rPr lang="en-US" dirty="0"/>
              <a:t>Pizza Abstract Class (cont.)</a:t>
            </a:r>
            <a:endParaRPr lang="en-SG" dirty="0"/>
          </a:p>
        </p:txBody>
      </p:sp>
      <p:sp>
        <p:nvSpPr>
          <p:cNvPr id="28676" name="Content Placeholder 2">
            <a:extLst>
              <a:ext uri="{FF2B5EF4-FFF2-40B4-BE49-F238E27FC236}">
                <a16:creationId xmlns:a16="http://schemas.microsoft.com/office/drawing/2014/main" id="{74043083-5791-3E92-E22D-65985E8ADBFD}"/>
              </a:ext>
            </a:extLst>
          </p:cNvPr>
          <p:cNvSpPr>
            <a:spLocks noGrp="1"/>
          </p:cNvSpPr>
          <p:nvPr>
            <p:ph idx="1"/>
          </p:nvPr>
        </p:nvSpPr>
        <p:spPr>
          <a:xfrm>
            <a:off x="388018" y="762000"/>
            <a:ext cx="8496300" cy="5029200"/>
          </a:xfrm>
        </p:spPr>
        <p:txBody>
          <a:bodyPr/>
          <a:lstStyle/>
          <a:p>
            <a:pPr marL="0" indent="0">
              <a:buNone/>
            </a:pPr>
            <a:r>
              <a:rPr lang="en-US" altLang="en-US" sz="2000" dirty="0">
                <a:latin typeface="Courier" pitchFamily="49" charset="0"/>
              </a:rPr>
              <a:t>    public virtual void bake()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("Baking the pizza in an     </a:t>
            </a:r>
          </a:p>
          <a:p>
            <a:pPr marL="0" indent="0">
              <a:buNone/>
            </a:pPr>
            <a:r>
              <a:rPr lang="en-US" altLang="en-US" sz="2000" dirty="0">
                <a:latin typeface="Courier" pitchFamily="49" charset="0"/>
              </a:rPr>
              <a:t>                           oven.");</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virtual void cut()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("Cutting the pizza into </a:t>
            </a:r>
          </a:p>
          <a:p>
            <a:pPr marL="0" indent="0">
              <a:buNone/>
            </a:pPr>
            <a:r>
              <a:rPr lang="en-US" altLang="en-US" sz="2000" dirty="0">
                <a:latin typeface="Courier" pitchFamily="49" charset="0"/>
              </a:rPr>
              <a:t>                           triangles.");</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virtual void box()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("Placing the pizza in a </a:t>
            </a:r>
          </a:p>
          <a:p>
            <a:pPr marL="0" indent="0">
              <a:buNone/>
            </a:pPr>
            <a:r>
              <a:rPr lang="en-US" altLang="en-US" sz="2000" dirty="0">
                <a:latin typeface="Courier" pitchFamily="49" charset="0"/>
              </a:rPr>
              <a:t>                           </a:t>
            </a:r>
            <a:r>
              <a:rPr lang="en-US" altLang="en-US" sz="2000" dirty="0" err="1">
                <a:latin typeface="Courier" pitchFamily="49" charset="0"/>
              </a:rPr>
              <a:t>PizzaHot</a:t>
            </a:r>
            <a:r>
              <a:rPr lang="en-US" altLang="en-US" sz="2000" dirty="0">
                <a:latin typeface="Courier" pitchFamily="49" charset="0"/>
              </a:rPr>
              <a:t> box.");</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7" name="Rectangle 15">
            <a:extLst>
              <a:ext uri="{FF2B5EF4-FFF2-40B4-BE49-F238E27FC236}">
                <a16:creationId xmlns:a16="http://schemas.microsoft.com/office/drawing/2014/main" id="{D13E5F41-9CE1-F7D1-58A2-83D0B165602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12</a:t>
            </a:fld>
            <a:endParaRPr lang="en-US" dirty="0"/>
          </a:p>
        </p:txBody>
      </p:sp>
      <p:pic>
        <p:nvPicPr>
          <p:cNvPr id="10" name="Audio 9">
            <a:hlinkClick r:id="" action="ppaction://media"/>
            <a:extLst>
              <a:ext uri="{FF2B5EF4-FFF2-40B4-BE49-F238E27FC236}">
                <a16:creationId xmlns:a16="http://schemas.microsoft.com/office/drawing/2014/main" id="{462073A1-61CD-A248-3694-B69CC0C3D8F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899713807"/>
      </p:ext>
    </p:extLst>
  </p:cSld>
  <p:clrMapOvr>
    <a:masterClrMapping/>
  </p:clrMapOvr>
  <mc:AlternateContent xmlns:mc="http://schemas.openxmlformats.org/markup-compatibility/2006">
    <mc:Choice xmlns:p14="http://schemas.microsoft.com/office/powerpoint/2010/main" Requires="p14">
      <p:transition spd="slow" advTm="11494">
        <p14:flip dir="r"/>
      </p:transition>
    </mc:Choice>
    <mc:Fallback>
      <p:transition spd="slow" advTm="114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7545B-74E1-F8BD-699F-EB404A0A4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EED51-3500-01FB-5451-C5BD21B67587}"/>
              </a:ext>
            </a:extLst>
          </p:cNvPr>
          <p:cNvSpPr>
            <a:spLocks noGrp="1"/>
          </p:cNvSpPr>
          <p:nvPr>
            <p:ph type="title"/>
          </p:nvPr>
        </p:nvSpPr>
        <p:spPr/>
        <p:txBody>
          <a:bodyPr/>
          <a:lstStyle/>
          <a:p>
            <a:pPr>
              <a:defRPr/>
            </a:pPr>
            <a:r>
              <a:rPr lang="en-US" dirty="0"/>
              <a:t>Let’s Make </a:t>
            </a:r>
            <a:r>
              <a:rPr lang="en-US" dirty="0" err="1"/>
              <a:t>PizzaStore</a:t>
            </a:r>
            <a:r>
              <a:rPr lang="en-US" dirty="0"/>
              <a:t> abstract</a:t>
            </a:r>
            <a:endParaRPr lang="en-SG" dirty="0"/>
          </a:p>
        </p:txBody>
      </p:sp>
      <p:sp>
        <p:nvSpPr>
          <p:cNvPr id="28676" name="Content Placeholder 2">
            <a:extLst>
              <a:ext uri="{FF2B5EF4-FFF2-40B4-BE49-F238E27FC236}">
                <a16:creationId xmlns:a16="http://schemas.microsoft.com/office/drawing/2014/main" id="{26542EC6-F83D-0A2B-5C15-96D59B38CC80}"/>
              </a:ext>
            </a:extLst>
          </p:cNvPr>
          <p:cNvSpPr>
            <a:spLocks noGrp="1"/>
          </p:cNvSpPr>
          <p:nvPr>
            <p:ph idx="1"/>
          </p:nvPr>
        </p:nvSpPr>
        <p:spPr>
          <a:xfrm>
            <a:off x="388018" y="990600"/>
            <a:ext cx="8496300"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ChicagoStyleCheesePizza</a:t>
            </a:r>
            <a:r>
              <a:rPr lang="en-US" altLang="en-US" sz="2000" dirty="0">
                <a:latin typeface="Courier" pitchFamily="49" charset="0"/>
              </a:rPr>
              <a:t>: Pizza {</a:t>
            </a:r>
          </a:p>
          <a:p>
            <a:pPr marL="0" indent="0">
              <a:buNone/>
            </a:pPr>
            <a:r>
              <a:rPr lang="en-US" altLang="en-US" sz="2000" dirty="0">
                <a:latin typeface="Courier" pitchFamily="49" charset="0"/>
              </a:rPr>
              <a:t>    public </a:t>
            </a:r>
            <a:r>
              <a:rPr lang="en-US" altLang="en-US" sz="2000" dirty="0" err="1">
                <a:latin typeface="Courier" pitchFamily="49" charset="0"/>
              </a:rPr>
              <a:t>ChicagoStyleCheesePizza</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name = "Chicago Style Deep Dish Cheese Pizza";</a:t>
            </a:r>
          </a:p>
          <a:p>
            <a:pPr marL="0" indent="0">
              <a:buNone/>
            </a:pPr>
            <a:r>
              <a:rPr lang="en-US" altLang="en-US" sz="2000" dirty="0">
                <a:latin typeface="Courier" pitchFamily="49" charset="0"/>
              </a:rPr>
              <a:t>        dough = "Extra Thick Dough Crust";</a:t>
            </a:r>
          </a:p>
          <a:p>
            <a:pPr marL="0" indent="0">
              <a:buNone/>
            </a:pPr>
            <a:r>
              <a:rPr lang="en-US" altLang="en-US" sz="2000" dirty="0">
                <a:latin typeface="Courier" pitchFamily="49" charset="0"/>
              </a:rPr>
              <a:t>        sauce = "Plum Tomato Sauce";</a:t>
            </a:r>
          </a:p>
          <a:p>
            <a:pPr marL="0" indent="0">
              <a:buNone/>
            </a:pPr>
            <a:r>
              <a:rPr lang="en-US" altLang="en-US" sz="2000" dirty="0">
                <a:latin typeface="Courier" pitchFamily="49" charset="0"/>
              </a:rPr>
              <a:t>        </a:t>
            </a:r>
            <a:r>
              <a:rPr lang="en-US" altLang="en-US" sz="2000" dirty="0" err="1">
                <a:latin typeface="Courier" pitchFamily="49" charset="0"/>
              </a:rPr>
              <a:t>toppings.Add</a:t>
            </a:r>
            <a:r>
              <a:rPr lang="en-US" altLang="en-US" sz="2000" dirty="0">
                <a:latin typeface="Courier" pitchFamily="49" charset="0"/>
              </a:rPr>
              <a:t>("Shredded Mozzarella Cheese");</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override void cut() {</a:t>
            </a:r>
          </a:p>
          <a:p>
            <a:pPr marL="0" indent="0">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("Cutting the pizza into </a:t>
            </a:r>
          </a:p>
          <a:p>
            <a:pPr marL="0" indent="0">
              <a:buNone/>
            </a:pPr>
            <a:r>
              <a:rPr lang="en-US" altLang="en-US" sz="2000" dirty="0">
                <a:latin typeface="Courier" pitchFamily="49" charset="0"/>
              </a:rPr>
              <a:t>				   square slices.");</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5" name="Rectangle 4">
            <a:extLst>
              <a:ext uri="{FF2B5EF4-FFF2-40B4-BE49-F238E27FC236}">
                <a16:creationId xmlns:a16="http://schemas.microsoft.com/office/drawing/2014/main" id="{D117DCEE-F195-1E2F-2085-62D41C390E05}"/>
              </a:ext>
            </a:extLst>
          </p:cNvPr>
          <p:cNvSpPr/>
          <p:nvPr/>
        </p:nvSpPr>
        <p:spPr bwMode="auto">
          <a:xfrm>
            <a:off x="990600" y="4343400"/>
            <a:ext cx="40386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15">
            <a:extLst>
              <a:ext uri="{FF2B5EF4-FFF2-40B4-BE49-F238E27FC236}">
                <a16:creationId xmlns:a16="http://schemas.microsoft.com/office/drawing/2014/main" id="{2B5DE21D-482F-3B5C-1D9E-971731CEC2B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13</a:t>
            </a:fld>
            <a:endParaRPr lang="en-US" dirty="0"/>
          </a:p>
        </p:txBody>
      </p:sp>
      <p:sp>
        <p:nvSpPr>
          <p:cNvPr id="3" name="Rectangle 2">
            <a:extLst>
              <a:ext uri="{FF2B5EF4-FFF2-40B4-BE49-F238E27FC236}">
                <a16:creationId xmlns:a16="http://schemas.microsoft.com/office/drawing/2014/main" id="{83A4497A-7A13-9B98-7470-A01F59707A2B}"/>
              </a:ext>
            </a:extLst>
          </p:cNvPr>
          <p:cNvSpPr/>
          <p:nvPr/>
        </p:nvSpPr>
        <p:spPr bwMode="auto">
          <a:xfrm>
            <a:off x="6019800" y="1014664"/>
            <a:ext cx="10668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161160CA-70B5-163D-029D-92B8C7BDE7BD}"/>
              </a:ext>
            </a:extLst>
          </p:cNvPr>
          <p:cNvSpPr/>
          <p:nvPr/>
        </p:nvSpPr>
        <p:spPr bwMode="auto">
          <a:xfrm>
            <a:off x="1600200" y="2093499"/>
            <a:ext cx="7155782" cy="1487904"/>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BA5502F7-0DCC-DCD6-380A-40BE2ACBB36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713125454"/>
      </p:ext>
    </p:extLst>
  </p:cSld>
  <p:clrMapOvr>
    <a:masterClrMapping/>
  </p:clrMapOvr>
  <mc:AlternateContent xmlns:mc="http://schemas.openxmlformats.org/markup-compatibility/2006">
    <mc:Choice xmlns:p14="http://schemas.microsoft.com/office/powerpoint/2010/main" Requires="p14">
      <p:transition spd="slow" advTm="37895">
        <p14:flip dir="r"/>
      </p:transition>
    </mc:Choice>
    <mc:Fallback>
      <p:transition spd="slow" advTm="378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5" grpId="0" animBg="1"/>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Let’s Test It</a:t>
            </a:r>
            <a:endParaRPr lang="en-SG" dirty="0"/>
          </a:p>
        </p:txBody>
      </p:sp>
      <p:sp>
        <p:nvSpPr>
          <p:cNvPr id="31748" name="Content Placeholder 2"/>
          <p:cNvSpPr>
            <a:spLocks noGrp="1"/>
          </p:cNvSpPr>
          <p:nvPr>
            <p:ph idx="1"/>
          </p:nvPr>
        </p:nvSpPr>
        <p:spPr>
          <a:xfrm>
            <a:off x="381000" y="1143000"/>
            <a:ext cx="8610600" cy="5029200"/>
          </a:xfrm>
        </p:spPr>
        <p:txBody>
          <a:bodyPr/>
          <a:lstStyle/>
          <a:p>
            <a:pPr marL="0" indent="0">
              <a:buFont typeface="Wingdings" panose="05000000000000000000" pitchFamily="2" charset="2"/>
              <a:buNone/>
            </a:pPr>
            <a:r>
              <a:rPr lang="en-US" altLang="en-US" sz="2000" dirty="0" err="1">
                <a:latin typeface="Courier" pitchFamily="49" charset="0"/>
              </a:rPr>
              <a:t>PizzaStore</a:t>
            </a:r>
            <a:r>
              <a:rPr lang="en-US" altLang="en-US" sz="2000" dirty="0">
                <a:latin typeface="Courier" pitchFamily="49" charset="0"/>
              </a:rPr>
              <a:t> </a:t>
            </a:r>
            <a:r>
              <a:rPr lang="en-US" altLang="en-US" sz="2000" dirty="0" err="1">
                <a:latin typeface="Courier" pitchFamily="49" charset="0"/>
              </a:rPr>
              <a:t>chicagoStore</a:t>
            </a:r>
            <a:r>
              <a:rPr lang="en-US" altLang="en-US" sz="2000" dirty="0">
                <a:latin typeface="Courier" pitchFamily="49" charset="0"/>
              </a:rPr>
              <a:t> = new </a:t>
            </a:r>
            <a:r>
              <a:rPr lang="en-US" altLang="en-US" sz="2000" dirty="0" err="1">
                <a:latin typeface="Courier" pitchFamily="49" charset="0"/>
              </a:rPr>
              <a:t>ChicagoStylePizzaStore</a:t>
            </a:r>
            <a:r>
              <a:rPr lang="en-US" altLang="en-US" sz="2000" dirty="0">
                <a:latin typeface="Courier" pitchFamily="49" charset="0"/>
              </a:rPr>
              <a:t>();</a:t>
            </a:r>
          </a:p>
          <a:p>
            <a:pPr marL="0" indent="0">
              <a:buFont typeface="Wingdings" panose="05000000000000000000" pitchFamily="2" charset="2"/>
              <a:buNone/>
            </a:pPr>
            <a:r>
              <a:rPr lang="en-US" altLang="en-US" sz="2000" dirty="0" err="1">
                <a:latin typeface="Courier" pitchFamily="49" charset="0"/>
              </a:rPr>
              <a:t>chicagoStore.orderPizza</a:t>
            </a:r>
            <a:r>
              <a:rPr lang="en-US" altLang="en-US" sz="2000" dirty="0">
                <a:latin typeface="Courier" pitchFamily="49" charset="0"/>
              </a:rPr>
              <a:t>(“cheese”);</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endParaRPr lang="en-US" altLang="en-US" sz="2000" dirty="0">
              <a:latin typeface="Courier" pitchFamily="49" charset="0"/>
            </a:endParaRPr>
          </a:p>
        </p:txBody>
      </p:sp>
      <p:sp>
        <p:nvSpPr>
          <p:cNvPr id="4" name="Rectangle 3">
            <a:extLst>
              <a:ext uri="{FF2B5EF4-FFF2-40B4-BE49-F238E27FC236}">
                <a16:creationId xmlns:a16="http://schemas.microsoft.com/office/drawing/2014/main" id="{D79541AA-8D19-0D75-9913-1BCB0CCE67E4}"/>
              </a:ext>
            </a:extLst>
          </p:cNvPr>
          <p:cNvSpPr/>
          <p:nvPr/>
        </p:nvSpPr>
        <p:spPr bwMode="auto">
          <a:xfrm>
            <a:off x="741946" y="4191000"/>
            <a:ext cx="5735054"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                           </a:t>
            </a:r>
            <a:endParaRPr kumimoji="0" lang="en-GB" sz="2400" b="0" i="0" u="none" strike="noStrike" cap="none" normalizeH="0" baseline="0" dirty="0">
              <a:ln>
                <a:noFill/>
              </a:ln>
              <a:solidFill>
                <a:schemeClr val="tx1"/>
              </a:solidFill>
              <a:effectLst/>
              <a:latin typeface="Verdana" pitchFamily="34" charset="0"/>
            </a:endParaRPr>
          </a:p>
        </p:txBody>
      </p:sp>
      <p:sp>
        <p:nvSpPr>
          <p:cNvPr id="9" name="TextBox 8">
            <a:extLst>
              <a:ext uri="{FF2B5EF4-FFF2-40B4-BE49-F238E27FC236}">
                <a16:creationId xmlns:a16="http://schemas.microsoft.com/office/drawing/2014/main" id="{8F41FFDB-5E60-BD62-D2B1-530986B29679}"/>
              </a:ext>
            </a:extLst>
          </p:cNvPr>
          <p:cNvSpPr txBox="1"/>
          <p:nvPr/>
        </p:nvSpPr>
        <p:spPr>
          <a:xfrm>
            <a:off x="741946" y="2280743"/>
            <a:ext cx="7259054" cy="2554545"/>
          </a:xfrm>
          <a:prstGeom prst="rect">
            <a:avLst/>
          </a:prstGeom>
          <a:noFill/>
          <a:ln>
            <a:solidFill>
              <a:schemeClr val="accent1"/>
            </a:solidFill>
          </a:ln>
        </p:spPr>
        <p:txBody>
          <a:bodyPr wrap="square" rtlCol="0">
            <a:spAutoFit/>
          </a:bodyPr>
          <a:lstStyle/>
          <a:p>
            <a:r>
              <a:rPr lang="en-GB" sz="2000" dirty="0">
                <a:latin typeface="Courier New" panose="02070309020205020404" pitchFamily="49" charset="0"/>
                <a:cs typeface="Courier New" panose="02070309020205020404" pitchFamily="49" charset="0"/>
              </a:rPr>
              <a:t>Preparing Chicago Style Deep Dish Cheese Pizza</a:t>
            </a:r>
          </a:p>
          <a:p>
            <a:r>
              <a:rPr lang="en-GB" sz="2000" dirty="0">
                <a:latin typeface="Courier New" panose="02070309020205020404" pitchFamily="49" charset="0"/>
                <a:cs typeface="Courier New" panose="02070309020205020404" pitchFamily="49" charset="0"/>
              </a:rPr>
              <a:t>Tossing dough: Extra Thick Dough Crust</a:t>
            </a:r>
          </a:p>
          <a:p>
            <a:r>
              <a:rPr lang="en-GB" sz="2000" dirty="0">
                <a:latin typeface="Courier New" panose="02070309020205020404" pitchFamily="49" charset="0"/>
                <a:cs typeface="Courier New" panose="02070309020205020404" pitchFamily="49" charset="0"/>
              </a:rPr>
              <a:t>Adding sauce: Plum Tomato Sauce</a:t>
            </a:r>
          </a:p>
          <a:p>
            <a:r>
              <a:rPr lang="en-GB" sz="2000" dirty="0">
                <a:latin typeface="Courier New" panose="02070309020205020404" pitchFamily="49" charset="0"/>
                <a:cs typeface="Courier New" panose="02070309020205020404" pitchFamily="49" charset="0"/>
              </a:rPr>
              <a:t>Adding toppings:</a:t>
            </a:r>
          </a:p>
          <a:p>
            <a:r>
              <a:rPr lang="en-GB" sz="2000" dirty="0">
                <a:latin typeface="Courier New" panose="02070309020205020404" pitchFamily="49" charset="0"/>
                <a:cs typeface="Courier New" panose="02070309020205020404" pitchFamily="49" charset="0"/>
              </a:rPr>
              <a:t>  - Shredded Mozzarella Cheese</a:t>
            </a:r>
          </a:p>
          <a:p>
            <a:r>
              <a:rPr lang="en-GB" sz="2000" dirty="0">
                <a:latin typeface="Courier New" panose="02070309020205020404" pitchFamily="49" charset="0"/>
                <a:cs typeface="Courier New" panose="02070309020205020404" pitchFamily="49" charset="0"/>
              </a:rPr>
              <a:t>Baking the pizza in an oven.</a:t>
            </a:r>
          </a:p>
          <a:p>
            <a:r>
              <a:rPr lang="en-GB" sz="2000" dirty="0">
                <a:latin typeface="Courier New" panose="02070309020205020404" pitchFamily="49" charset="0"/>
                <a:cs typeface="Courier New" panose="02070309020205020404" pitchFamily="49" charset="0"/>
              </a:rPr>
              <a:t>Cutting the pizza into square slices.</a:t>
            </a:r>
          </a:p>
          <a:p>
            <a:r>
              <a:rPr lang="en-GB" sz="2000" dirty="0">
                <a:latin typeface="Courier New" panose="02070309020205020404" pitchFamily="49" charset="0"/>
                <a:cs typeface="Courier New" panose="02070309020205020404" pitchFamily="49" charset="0"/>
              </a:rPr>
              <a:t>Placing the pizza in a </a:t>
            </a:r>
            <a:r>
              <a:rPr lang="en-GB" sz="2000" dirty="0" err="1">
                <a:latin typeface="Courier New" panose="02070309020205020404" pitchFamily="49" charset="0"/>
                <a:cs typeface="Courier New" panose="02070309020205020404" pitchFamily="49" charset="0"/>
              </a:rPr>
              <a:t>PizzaHot</a:t>
            </a:r>
            <a:r>
              <a:rPr lang="en-GB" sz="2000" dirty="0">
                <a:latin typeface="Courier New" panose="02070309020205020404" pitchFamily="49" charset="0"/>
                <a:cs typeface="Courier New" panose="02070309020205020404" pitchFamily="49" charset="0"/>
              </a:rPr>
              <a:t> box.</a:t>
            </a:r>
          </a:p>
        </p:txBody>
      </p:sp>
      <p:sp>
        <p:nvSpPr>
          <p:cNvPr id="3" name="Rectangle 15">
            <a:extLst>
              <a:ext uri="{FF2B5EF4-FFF2-40B4-BE49-F238E27FC236}">
                <a16:creationId xmlns:a16="http://schemas.microsoft.com/office/drawing/2014/main" id="{78C44045-545C-29EC-683B-8A166007614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14</a:t>
            </a:fld>
            <a:endParaRPr lang="en-US" dirty="0"/>
          </a:p>
        </p:txBody>
      </p:sp>
      <p:pic>
        <p:nvPicPr>
          <p:cNvPr id="12" name="Audio 11">
            <a:hlinkClick r:id="" action="ppaction://media"/>
            <a:extLst>
              <a:ext uri="{FF2B5EF4-FFF2-40B4-BE49-F238E27FC236}">
                <a16:creationId xmlns:a16="http://schemas.microsoft.com/office/drawing/2014/main" id="{D3DFD967-FC37-6815-A39E-789D3727169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Tm="58306">
        <p14:flip dir="r"/>
      </p:transition>
    </mc:Choice>
    <mc:Fallback>
      <p:transition spd="slow" advTm="583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748">
                                            <p:txEl>
                                              <p:pRg st="0" end="0"/>
                                            </p:txEl>
                                          </p:spTgt>
                                        </p:tgtEl>
                                        <p:attrNameLst>
                                          <p:attrName>style.visibility</p:attrName>
                                        </p:attrNameLst>
                                      </p:cBhvr>
                                      <p:to>
                                        <p:strVal val="visible"/>
                                      </p:to>
                                    </p:set>
                                    <p:animEffect transition="in" filter="fade">
                                      <p:cBhvr>
                                        <p:cTn id="11" dur="500"/>
                                        <p:tgtEl>
                                          <p:spTgt spid="31748">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1748">
                                            <p:txEl>
                                              <p:pRg st="1" end="1"/>
                                            </p:txEl>
                                          </p:spTgt>
                                        </p:tgtEl>
                                        <p:attrNameLst>
                                          <p:attrName>style.visibility</p:attrName>
                                        </p:attrNameLst>
                                      </p:cBhvr>
                                      <p:to>
                                        <p:strVal val="visible"/>
                                      </p:to>
                                    </p:set>
                                    <p:animEffect transition="in" filter="fade">
                                      <p:cBhvr>
                                        <p:cTn id="14" dur="500"/>
                                        <p:tgtEl>
                                          <p:spTgt spid="3174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2"/>
                </p:tgtEl>
              </p:cMediaNode>
            </p:audio>
          </p:childTnLst>
        </p:cTn>
      </p:par>
    </p:tnLst>
    <p:bldLst>
      <p:bldP spid="4"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descr="j0229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p:cNvSpPr>
            <a:spLocks noGrp="1" noChangeArrowheads="1"/>
          </p:cNvSpPr>
          <p:nvPr>
            <p:ph type="subTitle" idx="1"/>
          </p:nvPr>
        </p:nvSpPr>
        <p:spPr>
          <a:xfrm>
            <a:off x="1104900" y="2895600"/>
            <a:ext cx="6781800" cy="1828800"/>
          </a:xfrm>
        </p:spPr>
        <p:txBody>
          <a:bodyPr/>
          <a:lstStyle/>
          <a:p>
            <a:pPr algn="ctr">
              <a:defRPr/>
            </a:pPr>
            <a:r>
              <a:rPr lang="en-GB" sz="4000" dirty="0"/>
              <a:t>The Factory Method Pattern</a:t>
            </a:r>
            <a:endParaRPr lang="en-GB" sz="3600" dirty="0">
              <a:solidFill>
                <a:srgbClr val="0033CC"/>
              </a:solidFill>
              <a:effectLst>
                <a:outerShdw blurRad="38100" dist="38100" dir="2700000" algn="tl">
                  <a:srgbClr val="C0C0C0"/>
                </a:outerShdw>
              </a:effectLst>
            </a:endParaRPr>
          </a:p>
        </p:txBody>
      </p:sp>
      <p:pic>
        <p:nvPicPr>
          <p:cNvPr id="5" name="Audio 4">
            <a:hlinkClick r:id="" action="ppaction://media"/>
            <a:extLst>
              <a:ext uri="{FF2B5EF4-FFF2-40B4-BE49-F238E27FC236}">
                <a16:creationId xmlns:a16="http://schemas.microsoft.com/office/drawing/2014/main" id="{FA713699-78C1-263C-E74C-341C57EDA18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advTm="8797">
        <p14:flip dir="r"/>
      </p:transition>
    </mc:Choice>
    <mc:Fallback>
      <p:transition spd="slow" advTm="87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Definition</a:t>
            </a:r>
            <a:endParaRPr lang="en-SG"/>
          </a:p>
        </p:txBody>
      </p:sp>
      <p:sp>
        <p:nvSpPr>
          <p:cNvPr id="22531" name="Content Placeholder 2"/>
          <p:cNvSpPr>
            <a:spLocks noGrp="1"/>
          </p:cNvSpPr>
          <p:nvPr>
            <p:ph idx="1"/>
          </p:nvPr>
        </p:nvSpPr>
        <p:spPr/>
        <p:txBody>
          <a:bodyPr/>
          <a:lstStyle/>
          <a:p>
            <a:r>
              <a:rPr lang="en-US" altLang="en-US" dirty="0"/>
              <a:t>The Factory Method Pattern:</a:t>
            </a:r>
          </a:p>
          <a:p>
            <a:pPr lvl="1"/>
            <a:r>
              <a:rPr lang="en-US" altLang="en-US" dirty="0"/>
              <a:t>Defines an interface for creating an object, but lets the subclasses decide which class to instantiate</a:t>
            </a:r>
          </a:p>
          <a:p>
            <a:pPr lvl="1"/>
            <a:r>
              <a:rPr lang="en-US" altLang="en-US" dirty="0"/>
              <a:t>Lets a class defer instantiation to subclasses</a:t>
            </a:r>
          </a:p>
          <a:p>
            <a:pPr>
              <a:buFont typeface="Wingdings" panose="05000000000000000000" pitchFamily="2" charset="2"/>
              <a:buNone/>
            </a:pPr>
            <a:endParaRPr lang="en-US" altLang="en-US" dirty="0"/>
          </a:p>
          <a:p>
            <a:r>
              <a:rPr lang="en-US" altLang="en-US" dirty="0"/>
              <a:t>Also known as</a:t>
            </a:r>
          </a:p>
          <a:p>
            <a:pPr lvl="1"/>
            <a:r>
              <a:rPr lang="en-US" altLang="en-US" dirty="0"/>
              <a:t>Virtual Constructor</a:t>
            </a:r>
            <a:endParaRPr lang="en-SG" altLang="en-US" dirty="0"/>
          </a:p>
        </p:txBody>
      </p:sp>
      <p:sp>
        <p:nvSpPr>
          <p:cNvPr id="4" name="Rectangle 15">
            <a:extLst>
              <a:ext uri="{FF2B5EF4-FFF2-40B4-BE49-F238E27FC236}">
                <a16:creationId xmlns:a16="http://schemas.microsoft.com/office/drawing/2014/main" id="{B9837E0C-7990-063D-68E0-D0E64763BE2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16</a:t>
            </a:fld>
            <a:endParaRPr lang="en-US" dirty="0"/>
          </a:p>
        </p:txBody>
      </p:sp>
      <p:pic>
        <p:nvPicPr>
          <p:cNvPr id="5" name="Audio 4">
            <a:hlinkClick r:id="" action="ppaction://media"/>
            <a:extLst>
              <a:ext uri="{FF2B5EF4-FFF2-40B4-BE49-F238E27FC236}">
                <a16:creationId xmlns:a16="http://schemas.microsoft.com/office/drawing/2014/main" id="{AE4EC45C-9EE1-F74B-5D17-4CEB17164C1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Tm="21643">
        <p14:flip dir="r"/>
      </p:transition>
    </mc:Choice>
    <mc:Fallback>
      <p:transition spd="slow" advTm="216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animEffect transition="in" filter="fade">
                                      <p:cBhvr>
                                        <p:cTn id="11" dur="500"/>
                                        <p:tgtEl>
                                          <p:spTgt spid="22531">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2531">
                                            <p:txEl>
                                              <p:pRg st="5" end="5"/>
                                            </p:txEl>
                                          </p:spTgt>
                                        </p:tgtEl>
                                        <p:attrNameLst>
                                          <p:attrName>style.visibility</p:attrName>
                                        </p:attrNameLst>
                                      </p:cBhvr>
                                      <p:to>
                                        <p:strVal val="visible"/>
                                      </p:to>
                                    </p:set>
                                    <p:animEffect transition="in" filter="fade">
                                      <p:cBhvr>
                                        <p:cTn id="14" dur="500"/>
                                        <p:tgtEl>
                                          <p:spTgt spid="2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889AE0-F61C-B072-4F4A-5A778F42CDAC}"/>
              </a:ext>
            </a:extLst>
          </p:cNvPr>
          <p:cNvPicPr>
            <a:picLocks noChangeAspect="1"/>
          </p:cNvPicPr>
          <p:nvPr/>
        </p:nvPicPr>
        <p:blipFill>
          <a:blip r:embed="rId6"/>
          <a:stretch>
            <a:fillRect/>
          </a:stretch>
        </p:blipFill>
        <p:spPr>
          <a:xfrm>
            <a:off x="240458" y="2079209"/>
            <a:ext cx="8623220" cy="2878041"/>
          </a:xfrm>
          <a:prstGeom prst="rect">
            <a:avLst/>
          </a:prstGeom>
        </p:spPr>
      </p:pic>
      <p:sp>
        <p:nvSpPr>
          <p:cNvPr id="4" name="Rectangle 3">
            <a:extLst>
              <a:ext uri="{FF2B5EF4-FFF2-40B4-BE49-F238E27FC236}">
                <a16:creationId xmlns:a16="http://schemas.microsoft.com/office/drawing/2014/main" id="{C15542B9-07A3-1D03-E641-7CC798D9BD17}"/>
              </a:ext>
            </a:extLst>
          </p:cNvPr>
          <p:cNvSpPr/>
          <p:nvPr/>
        </p:nvSpPr>
        <p:spPr bwMode="auto">
          <a:xfrm>
            <a:off x="5141915" y="3850225"/>
            <a:ext cx="3657602" cy="1828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3" name="Rectangle 2">
            <a:extLst>
              <a:ext uri="{FF2B5EF4-FFF2-40B4-BE49-F238E27FC236}">
                <a16:creationId xmlns:a16="http://schemas.microsoft.com/office/drawing/2014/main" id="{29980094-0DAE-5B07-5A2D-4C76F23F40B0}"/>
              </a:ext>
            </a:extLst>
          </p:cNvPr>
          <p:cNvSpPr/>
          <p:nvPr/>
        </p:nvSpPr>
        <p:spPr bwMode="auto">
          <a:xfrm>
            <a:off x="5069304" y="1905000"/>
            <a:ext cx="3657602" cy="1828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2" name="Title 1">
            <a:extLst>
              <a:ext uri="{FF2B5EF4-FFF2-40B4-BE49-F238E27FC236}">
                <a16:creationId xmlns:a16="http://schemas.microsoft.com/office/drawing/2014/main" id="{63CADF13-CAF2-7526-BFE5-C281B71B8627}"/>
              </a:ext>
            </a:extLst>
          </p:cNvPr>
          <p:cNvSpPr>
            <a:spLocks noGrp="1"/>
          </p:cNvSpPr>
          <p:nvPr>
            <p:ph type="title"/>
          </p:nvPr>
        </p:nvSpPr>
        <p:spPr/>
        <p:txBody>
          <a:bodyPr/>
          <a:lstStyle/>
          <a:p>
            <a:r>
              <a:rPr lang="en-US" dirty="0"/>
              <a:t>The Factory Method Pattern</a:t>
            </a:r>
            <a:endParaRPr lang="en-GB" dirty="0"/>
          </a:p>
        </p:txBody>
      </p:sp>
      <p:sp>
        <p:nvSpPr>
          <p:cNvPr id="7" name="Rectangle 6">
            <a:extLst>
              <a:ext uri="{FF2B5EF4-FFF2-40B4-BE49-F238E27FC236}">
                <a16:creationId xmlns:a16="http://schemas.microsoft.com/office/drawing/2014/main" id="{4FDCD850-633A-C906-021C-3D56D622CE35}"/>
              </a:ext>
            </a:extLst>
          </p:cNvPr>
          <p:cNvSpPr/>
          <p:nvPr/>
        </p:nvSpPr>
        <p:spPr bwMode="auto">
          <a:xfrm>
            <a:off x="380998" y="2330910"/>
            <a:ext cx="1447802" cy="79329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1A5163E2-1CB2-3B78-ADFC-391BF8D15549}"/>
              </a:ext>
            </a:extLst>
          </p:cNvPr>
          <p:cNvSpPr/>
          <p:nvPr/>
        </p:nvSpPr>
        <p:spPr bwMode="auto">
          <a:xfrm>
            <a:off x="234529" y="3880304"/>
            <a:ext cx="1777078" cy="838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1C02FFA3-A6C2-9BE8-C114-2076D5ACC07E}"/>
              </a:ext>
            </a:extLst>
          </p:cNvPr>
          <p:cNvSpPr/>
          <p:nvPr/>
        </p:nvSpPr>
        <p:spPr bwMode="auto">
          <a:xfrm>
            <a:off x="3505200" y="2205609"/>
            <a:ext cx="1600200" cy="1038726"/>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9" name="Rectangle 18">
            <a:extLst>
              <a:ext uri="{FF2B5EF4-FFF2-40B4-BE49-F238E27FC236}">
                <a16:creationId xmlns:a16="http://schemas.microsoft.com/office/drawing/2014/main" id="{962AC4EB-2857-BE34-44EE-A48872A2DCC2}"/>
              </a:ext>
            </a:extLst>
          </p:cNvPr>
          <p:cNvSpPr/>
          <p:nvPr/>
        </p:nvSpPr>
        <p:spPr bwMode="auto">
          <a:xfrm>
            <a:off x="3445497" y="3902697"/>
            <a:ext cx="1777078" cy="79722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4" name="Rectangle 15">
            <a:extLst>
              <a:ext uri="{FF2B5EF4-FFF2-40B4-BE49-F238E27FC236}">
                <a16:creationId xmlns:a16="http://schemas.microsoft.com/office/drawing/2014/main" id="{F9B8A56C-7CBB-603B-0750-1A16AE472E7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17</a:t>
            </a:fld>
            <a:endParaRPr lang="en-US" dirty="0"/>
          </a:p>
        </p:txBody>
      </p:sp>
      <p:pic>
        <p:nvPicPr>
          <p:cNvPr id="16" name="Audio 15">
            <a:hlinkClick r:id="" action="ppaction://media"/>
            <a:extLst>
              <a:ext uri="{FF2B5EF4-FFF2-40B4-BE49-F238E27FC236}">
                <a16:creationId xmlns:a16="http://schemas.microsoft.com/office/drawing/2014/main" id="{1F51278A-6CEC-012F-7221-CBF977A837B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286757906"/>
      </p:ext>
    </p:extLst>
  </p:cSld>
  <p:clrMapOvr>
    <a:masterClrMapping/>
  </p:clrMapOvr>
  <mc:AlternateContent xmlns:mc="http://schemas.openxmlformats.org/markup-compatibility/2006">
    <mc:Choice xmlns:p14="http://schemas.microsoft.com/office/powerpoint/2010/main" Requires="p14">
      <p:transition spd="slow" advTm="56849">
        <p14:flip dir="r"/>
      </p:transition>
    </mc:Choice>
    <mc:Fallback>
      <p:transition spd="slow" advTm="568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heel(1)">
                                      <p:cBhvr>
                                        <p:cTn id="31" dur="10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0" nodeType="clickEffect">
                                  <p:stCondLst>
                                    <p:cond delay="0"/>
                                  </p:stCondLst>
                                  <p:childTnLst>
                                    <p:animEffect transition="out" filter="wipe(left)">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6"/>
                </p:tgtEl>
              </p:cMediaNode>
            </p:audio>
          </p:childTnLst>
        </p:cTn>
      </p:par>
    </p:tnLst>
    <p:bldLst>
      <p:bldP spid="4" grpId="0" animBg="1"/>
      <p:bldP spid="3" grpId="0" animBg="1"/>
      <p:bldP spid="7" grpId="0" animBg="1"/>
      <p:bldP spid="8" grpId="0" animBg="1"/>
      <p:bldP spid="9"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Key Participants</a:t>
            </a:r>
          </a:p>
        </p:txBody>
      </p:sp>
      <p:sp>
        <p:nvSpPr>
          <p:cNvPr id="25603" name="Content Placeholder 2"/>
          <p:cNvSpPr>
            <a:spLocks noGrp="1"/>
          </p:cNvSpPr>
          <p:nvPr>
            <p:ph idx="1"/>
          </p:nvPr>
        </p:nvSpPr>
        <p:spPr>
          <a:xfrm>
            <a:off x="228600" y="990600"/>
            <a:ext cx="8534400" cy="5181600"/>
          </a:xfrm>
        </p:spPr>
        <p:txBody>
          <a:bodyPr/>
          <a:lstStyle/>
          <a:p>
            <a:r>
              <a:rPr lang="en-US" altLang="en-US" sz="2800" dirty="0"/>
              <a:t>Product</a:t>
            </a:r>
          </a:p>
          <a:p>
            <a:pPr lvl="1"/>
            <a:r>
              <a:rPr lang="en-US" altLang="en-US" sz="2400" dirty="0"/>
              <a:t>Defines interface for objects that the factory method creates.</a:t>
            </a:r>
          </a:p>
          <a:p>
            <a:r>
              <a:rPr lang="en-US" altLang="en-US" sz="2800" dirty="0" err="1"/>
              <a:t>ConcreteProduct</a:t>
            </a:r>
            <a:endParaRPr lang="en-US" altLang="en-US" sz="2800" dirty="0"/>
          </a:p>
          <a:p>
            <a:pPr lvl="1"/>
            <a:r>
              <a:rPr lang="en-US" altLang="en-US" sz="2400" dirty="0"/>
              <a:t>Implements the Product interface.</a:t>
            </a:r>
          </a:p>
          <a:p>
            <a:r>
              <a:rPr lang="en-US" altLang="en-US" sz="2800" dirty="0"/>
              <a:t>Creator</a:t>
            </a:r>
          </a:p>
          <a:p>
            <a:pPr lvl="1"/>
            <a:r>
              <a:rPr lang="en-US" altLang="en-US" sz="2400" dirty="0"/>
              <a:t>Declares the factory method, which returns an object of type Product.</a:t>
            </a:r>
          </a:p>
          <a:p>
            <a:pPr lvl="1"/>
            <a:r>
              <a:rPr lang="en-US" altLang="en-US" sz="2400" dirty="0"/>
              <a:t>May also define a default implementation of factory method that returns a default </a:t>
            </a:r>
            <a:r>
              <a:rPr lang="en-US" altLang="en-US" sz="2400" dirty="0" err="1"/>
              <a:t>ConcreteProduct</a:t>
            </a:r>
            <a:endParaRPr lang="en-US" altLang="en-US" sz="2400" dirty="0"/>
          </a:p>
          <a:p>
            <a:r>
              <a:rPr lang="en-US" altLang="en-US" sz="2800" dirty="0" err="1"/>
              <a:t>ConcreteCreator</a:t>
            </a:r>
            <a:endParaRPr lang="en-US" altLang="en-US" sz="2800" dirty="0"/>
          </a:p>
          <a:p>
            <a:pPr lvl="1"/>
            <a:r>
              <a:rPr lang="en-US" altLang="en-US" sz="2400" dirty="0"/>
              <a:t>Overrides the factory method to return </a:t>
            </a:r>
            <a:r>
              <a:rPr lang="en-US" altLang="en-US" sz="2400" dirty="0" err="1"/>
              <a:t>ConcreteProduct</a:t>
            </a:r>
            <a:r>
              <a:rPr lang="en-US" altLang="en-US" sz="2400" dirty="0"/>
              <a:t> object</a:t>
            </a:r>
          </a:p>
        </p:txBody>
      </p:sp>
      <p:sp>
        <p:nvSpPr>
          <p:cNvPr id="4" name="Rectangle 15">
            <a:extLst>
              <a:ext uri="{FF2B5EF4-FFF2-40B4-BE49-F238E27FC236}">
                <a16:creationId xmlns:a16="http://schemas.microsoft.com/office/drawing/2014/main" id="{4F94D612-E737-F5AE-D801-4DD1B4698E4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18</a:t>
            </a:fld>
            <a:endParaRPr lang="en-US" dirty="0"/>
          </a:p>
        </p:txBody>
      </p:sp>
      <p:pic>
        <p:nvPicPr>
          <p:cNvPr id="6" name="Audio 5">
            <a:hlinkClick r:id="" action="ppaction://media"/>
            <a:extLst>
              <a:ext uri="{FF2B5EF4-FFF2-40B4-BE49-F238E27FC236}">
                <a16:creationId xmlns:a16="http://schemas.microsoft.com/office/drawing/2014/main" id="{0939501E-1834-CC6C-4EEA-0CC3889C51D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Tm="44059">
        <p14:flip dir="r"/>
      </p:transition>
    </mc:Choice>
    <mc:Fallback>
      <p:transition spd="slow" advTm="44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603">
                                            <p:txEl>
                                              <p:pRg st="0" end="0"/>
                                            </p:txEl>
                                          </p:spTgt>
                                        </p:tgtEl>
                                        <p:attrNameLst>
                                          <p:attrName>style.visibility</p:attrName>
                                        </p:attrNameLst>
                                      </p:cBhvr>
                                      <p:to>
                                        <p:strVal val="visible"/>
                                      </p:to>
                                    </p:set>
                                    <p:animEffect transition="in" filter="fade">
                                      <p:cBhvr>
                                        <p:cTn id="11" dur="500"/>
                                        <p:tgtEl>
                                          <p:spTgt spid="2560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5603">
                                            <p:txEl>
                                              <p:pRg st="1" end="1"/>
                                            </p:txEl>
                                          </p:spTgt>
                                        </p:tgtEl>
                                        <p:attrNameLst>
                                          <p:attrName>style.visibility</p:attrName>
                                        </p:attrNameLst>
                                      </p:cBhvr>
                                      <p:to>
                                        <p:strVal val="visible"/>
                                      </p:to>
                                    </p:set>
                                    <p:animEffect transition="in" filter="fade">
                                      <p:cBhvr>
                                        <p:cTn id="14" dur="500"/>
                                        <p:tgtEl>
                                          <p:spTgt spid="2560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Effect transition="in" filter="fade">
                                      <p:cBhvr>
                                        <p:cTn id="19" dur="500"/>
                                        <p:tgtEl>
                                          <p:spTgt spid="2560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fade">
                                      <p:cBhvr>
                                        <p:cTn id="22" dur="500"/>
                                        <p:tgtEl>
                                          <p:spTgt spid="256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03">
                                            <p:txEl>
                                              <p:pRg st="4" end="4"/>
                                            </p:txEl>
                                          </p:spTgt>
                                        </p:tgtEl>
                                        <p:attrNameLst>
                                          <p:attrName>style.visibility</p:attrName>
                                        </p:attrNameLst>
                                      </p:cBhvr>
                                      <p:to>
                                        <p:strVal val="visible"/>
                                      </p:to>
                                    </p:set>
                                    <p:animEffect transition="in" filter="fade">
                                      <p:cBhvr>
                                        <p:cTn id="27" dur="500"/>
                                        <p:tgtEl>
                                          <p:spTgt spid="2560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603">
                                            <p:txEl>
                                              <p:pRg st="5" end="5"/>
                                            </p:txEl>
                                          </p:spTgt>
                                        </p:tgtEl>
                                        <p:attrNameLst>
                                          <p:attrName>style.visibility</p:attrName>
                                        </p:attrNameLst>
                                      </p:cBhvr>
                                      <p:to>
                                        <p:strVal val="visible"/>
                                      </p:to>
                                    </p:set>
                                    <p:animEffect transition="in" filter="fade">
                                      <p:cBhvr>
                                        <p:cTn id="30" dur="500"/>
                                        <p:tgtEl>
                                          <p:spTgt spid="2560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603">
                                            <p:txEl>
                                              <p:pRg st="6" end="6"/>
                                            </p:txEl>
                                          </p:spTgt>
                                        </p:tgtEl>
                                        <p:attrNameLst>
                                          <p:attrName>style.visibility</p:attrName>
                                        </p:attrNameLst>
                                      </p:cBhvr>
                                      <p:to>
                                        <p:strVal val="visible"/>
                                      </p:to>
                                    </p:set>
                                    <p:animEffect transition="in" filter="fade">
                                      <p:cBhvr>
                                        <p:cTn id="35" dur="500"/>
                                        <p:tgtEl>
                                          <p:spTgt spid="2560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603">
                                            <p:txEl>
                                              <p:pRg st="7" end="7"/>
                                            </p:txEl>
                                          </p:spTgt>
                                        </p:tgtEl>
                                        <p:attrNameLst>
                                          <p:attrName>style.visibility</p:attrName>
                                        </p:attrNameLst>
                                      </p:cBhvr>
                                      <p:to>
                                        <p:strVal val="visible"/>
                                      </p:to>
                                    </p:set>
                                    <p:animEffect transition="in" filter="fade">
                                      <p:cBhvr>
                                        <p:cTn id="40" dur="500"/>
                                        <p:tgtEl>
                                          <p:spTgt spid="2560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5603">
                                            <p:txEl>
                                              <p:pRg st="8" end="8"/>
                                            </p:txEl>
                                          </p:spTgt>
                                        </p:tgtEl>
                                        <p:attrNameLst>
                                          <p:attrName>style.visibility</p:attrName>
                                        </p:attrNameLst>
                                      </p:cBhvr>
                                      <p:to>
                                        <p:strVal val="visible"/>
                                      </p:to>
                                    </p:set>
                                    <p:animEffect transition="in" filter="fade">
                                      <p:cBhvr>
                                        <p:cTn id="43" dur="500"/>
                                        <p:tgtEl>
                                          <p:spTgt spid="25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18379-4CCC-3911-2CAC-19508EF5A7B8}"/>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80B6C430-1AF5-6769-069E-0FD8315ACB3E}"/>
              </a:ext>
            </a:extLst>
          </p:cNvPr>
          <p:cNvPicPr>
            <a:picLocks noChangeAspect="1"/>
          </p:cNvPicPr>
          <p:nvPr/>
        </p:nvPicPr>
        <p:blipFill>
          <a:blip r:embed="rId6"/>
          <a:stretch>
            <a:fillRect/>
          </a:stretch>
        </p:blipFill>
        <p:spPr>
          <a:xfrm>
            <a:off x="661739" y="992143"/>
            <a:ext cx="7515721" cy="5238840"/>
          </a:xfrm>
          <a:prstGeom prst="rect">
            <a:avLst/>
          </a:prstGeom>
        </p:spPr>
      </p:pic>
      <p:sp>
        <p:nvSpPr>
          <p:cNvPr id="7" name="Rectangle 4">
            <a:extLst>
              <a:ext uri="{FF2B5EF4-FFF2-40B4-BE49-F238E27FC236}">
                <a16:creationId xmlns:a16="http://schemas.microsoft.com/office/drawing/2014/main" id="{C3932ACA-316D-BA94-C3DD-DF23D1ADD81B}"/>
              </a:ext>
            </a:extLst>
          </p:cNvPr>
          <p:cNvSpPr>
            <a:spLocks noChangeArrowheads="1"/>
          </p:cNvSpPr>
          <p:nvPr/>
        </p:nvSpPr>
        <p:spPr bwMode="auto">
          <a:xfrm>
            <a:off x="1305709" y="2808713"/>
            <a:ext cx="6314291" cy="1760685"/>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ConcreteProducts</a:t>
            </a:r>
            <a:endParaRPr kumimoji="0" lang="en-SG" altLang="en-US" sz="1600" b="0" dirty="0">
              <a:latin typeface="Verdana" panose="020B0604030504040204" pitchFamily="34" charset="0"/>
            </a:endParaRPr>
          </a:p>
        </p:txBody>
      </p:sp>
      <p:sp>
        <p:nvSpPr>
          <p:cNvPr id="2" name="Title 1">
            <a:extLst>
              <a:ext uri="{FF2B5EF4-FFF2-40B4-BE49-F238E27FC236}">
                <a16:creationId xmlns:a16="http://schemas.microsoft.com/office/drawing/2014/main" id="{66309E37-A810-0DB3-AA70-23B7ED4732BD}"/>
              </a:ext>
            </a:extLst>
          </p:cNvPr>
          <p:cNvSpPr>
            <a:spLocks noGrp="1"/>
          </p:cNvSpPr>
          <p:nvPr>
            <p:ph type="title"/>
          </p:nvPr>
        </p:nvSpPr>
        <p:spPr/>
        <p:txBody>
          <a:bodyPr/>
          <a:lstStyle/>
          <a:p>
            <a:pPr>
              <a:defRPr/>
            </a:pPr>
            <a:r>
              <a:rPr lang="en-US" dirty="0"/>
              <a:t>Applying Factory Method to </a:t>
            </a:r>
            <a:r>
              <a:rPr lang="en-US" dirty="0" err="1"/>
              <a:t>PizzaHot</a:t>
            </a:r>
            <a:endParaRPr lang="en-SG" dirty="0"/>
          </a:p>
        </p:txBody>
      </p:sp>
      <p:sp>
        <p:nvSpPr>
          <p:cNvPr id="9" name="Rectangle 4">
            <a:extLst>
              <a:ext uri="{FF2B5EF4-FFF2-40B4-BE49-F238E27FC236}">
                <a16:creationId xmlns:a16="http://schemas.microsoft.com/office/drawing/2014/main" id="{76B782B1-DC5A-37DD-6F5D-8AF3FA67D442}"/>
              </a:ext>
            </a:extLst>
          </p:cNvPr>
          <p:cNvSpPr>
            <a:spLocks noChangeArrowheads="1"/>
          </p:cNvSpPr>
          <p:nvPr/>
        </p:nvSpPr>
        <p:spPr bwMode="auto">
          <a:xfrm>
            <a:off x="1143000" y="4974020"/>
            <a:ext cx="1905000" cy="1045780"/>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ConcreteCreator</a:t>
            </a:r>
            <a:endParaRPr kumimoji="0" lang="en-SG" altLang="en-US" sz="1600" b="0" dirty="0">
              <a:latin typeface="Verdana" panose="020B0604030504040204" pitchFamily="34" charset="0"/>
            </a:endParaRPr>
          </a:p>
        </p:txBody>
      </p:sp>
      <p:sp>
        <p:nvSpPr>
          <p:cNvPr id="10" name="Rectangle 4">
            <a:extLst>
              <a:ext uri="{FF2B5EF4-FFF2-40B4-BE49-F238E27FC236}">
                <a16:creationId xmlns:a16="http://schemas.microsoft.com/office/drawing/2014/main" id="{7E3A6687-1DF8-F2F9-FBD1-2A00F597CB50}"/>
              </a:ext>
            </a:extLst>
          </p:cNvPr>
          <p:cNvSpPr>
            <a:spLocks noChangeArrowheads="1"/>
          </p:cNvSpPr>
          <p:nvPr/>
        </p:nvSpPr>
        <p:spPr bwMode="auto">
          <a:xfrm>
            <a:off x="3792599" y="5034739"/>
            <a:ext cx="1312801" cy="1147989"/>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Creator</a:t>
            </a:r>
            <a:endParaRPr kumimoji="0" lang="en-SG" altLang="en-US" sz="1600" b="0" dirty="0">
              <a:latin typeface="Verdana" panose="020B0604030504040204" pitchFamily="34" charset="0"/>
            </a:endParaRPr>
          </a:p>
        </p:txBody>
      </p:sp>
      <p:sp>
        <p:nvSpPr>
          <p:cNvPr id="12" name="Rectangle 4">
            <a:extLst>
              <a:ext uri="{FF2B5EF4-FFF2-40B4-BE49-F238E27FC236}">
                <a16:creationId xmlns:a16="http://schemas.microsoft.com/office/drawing/2014/main" id="{EB0389AD-08E6-BB99-CD1A-AE2D51CBDDCB}"/>
              </a:ext>
            </a:extLst>
          </p:cNvPr>
          <p:cNvSpPr>
            <a:spLocks noChangeArrowheads="1"/>
          </p:cNvSpPr>
          <p:nvPr/>
        </p:nvSpPr>
        <p:spPr bwMode="auto">
          <a:xfrm>
            <a:off x="3576245" y="777128"/>
            <a:ext cx="1452955" cy="1661272"/>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latin typeface="Verdana" panose="020B0604030504040204" pitchFamily="34" charset="0"/>
              </a:rPr>
              <a:t>Product</a:t>
            </a:r>
            <a:endParaRPr kumimoji="0" lang="en-SG" altLang="en-US" sz="1600" b="0" dirty="0">
              <a:latin typeface="Verdana" panose="020B0604030504040204" pitchFamily="34" charset="0"/>
            </a:endParaRPr>
          </a:p>
        </p:txBody>
      </p:sp>
      <p:sp>
        <p:nvSpPr>
          <p:cNvPr id="13" name="Rectangle 4">
            <a:extLst>
              <a:ext uri="{FF2B5EF4-FFF2-40B4-BE49-F238E27FC236}">
                <a16:creationId xmlns:a16="http://schemas.microsoft.com/office/drawing/2014/main" id="{8BD2F199-F4A8-2703-0251-9C91073401BE}"/>
              </a:ext>
            </a:extLst>
          </p:cNvPr>
          <p:cNvSpPr>
            <a:spLocks noChangeArrowheads="1"/>
          </p:cNvSpPr>
          <p:nvPr/>
        </p:nvSpPr>
        <p:spPr bwMode="auto">
          <a:xfrm>
            <a:off x="5943600" y="5034739"/>
            <a:ext cx="2233860" cy="1045780"/>
          </a:xfrm>
          <a:prstGeom prst="rect">
            <a:avLst/>
          </a:prstGeom>
          <a:solidFill>
            <a:srgbClr val="92D050">
              <a:alpha val="14902"/>
            </a:srgbClr>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err="1">
                <a:latin typeface="Verdana" panose="020B0604030504040204" pitchFamily="34" charset="0"/>
              </a:rPr>
              <a:t>ConcreteCreator</a:t>
            </a:r>
            <a:endParaRPr kumimoji="0" lang="en-SG" altLang="en-US" sz="1600" b="0" dirty="0">
              <a:latin typeface="Verdana" panose="020B0604030504040204" pitchFamily="34" charset="0"/>
            </a:endParaRPr>
          </a:p>
        </p:txBody>
      </p:sp>
      <p:sp>
        <p:nvSpPr>
          <p:cNvPr id="14" name="Rectangle 15">
            <a:extLst>
              <a:ext uri="{FF2B5EF4-FFF2-40B4-BE49-F238E27FC236}">
                <a16:creationId xmlns:a16="http://schemas.microsoft.com/office/drawing/2014/main" id="{3ADB79A7-C8A2-3EF0-FFD9-AAFD4E5B776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19</a:t>
            </a:fld>
            <a:endParaRPr lang="en-US" dirty="0"/>
          </a:p>
        </p:txBody>
      </p:sp>
      <p:pic>
        <p:nvPicPr>
          <p:cNvPr id="4" name="Audio 3">
            <a:hlinkClick r:id="" action="ppaction://media"/>
            <a:extLst>
              <a:ext uri="{FF2B5EF4-FFF2-40B4-BE49-F238E27FC236}">
                <a16:creationId xmlns:a16="http://schemas.microsoft.com/office/drawing/2014/main" id="{FC871340-7A3C-CC4A-9088-79C8B84EBA4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4273129493"/>
      </p:ext>
    </p:extLst>
  </p:cSld>
  <p:clrMapOvr>
    <a:masterClrMapping/>
  </p:clrMapOvr>
  <mc:AlternateContent xmlns:mc="http://schemas.openxmlformats.org/markup-compatibility/2006">
    <mc:Choice xmlns:p14="http://schemas.microsoft.com/office/powerpoint/2010/main" Requires="p14">
      <p:transition spd="slow" advTm="67798">
        <p14:flip dir="r"/>
      </p:transition>
    </mc:Choice>
    <mc:Fallback>
      <p:transition spd="slow" advTm="677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4"/>
                </p:tgtEl>
              </p:cMediaNode>
            </p:audio>
          </p:childTnLst>
        </p:cTn>
      </p:par>
    </p:tnLst>
    <p:bldLst>
      <p:bldP spid="7" grpId="0" animBg="1"/>
      <p:bldP spid="9" grpId="0" animBg="1"/>
      <p:bldP spid="10"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14DE-7641-DDB6-9BBD-F8D971221A4B}"/>
              </a:ext>
            </a:extLst>
          </p:cNvPr>
          <p:cNvSpPr>
            <a:spLocks noGrp="1"/>
          </p:cNvSpPr>
          <p:nvPr>
            <p:ph type="title"/>
          </p:nvPr>
        </p:nvSpPr>
        <p:spPr/>
        <p:txBody>
          <a:bodyPr/>
          <a:lstStyle/>
          <a:p>
            <a:r>
              <a:rPr lang="en-US" dirty="0"/>
              <a:t>Example Problem - </a:t>
            </a:r>
            <a:r>
              <a:rPr lang="en-US" dirty="0" err="1"/>
              <a:t>PizzaHot</a:t>
            </a:r>
            <a:endParaRPr lang="en-GB" dirty="0"/>
          </a:p>
        </p:txBody>
      </p:sp>
      <p:sp>
        <p:nvSpPr>
          <p:cNvPr id="3" name="Content Placeholder 2">
            <a:extLst>
              <a:ext uri="{FF2B5EF4-FFF2-40B4-BE49-F238E27FC236}">
                <a16:creationId xmlns:a16="http://schemas.microsoft.com/office/drawing/2014/main" id="{77FE8D22-7C71-3B2E-70B1-4DD5D9DC32B3}"/>
              </a:ext>
            </a:extLst>
          </p:cNvPr>
          <p:cNvSpPr>
            <a:spLocks noGrp="1"/>
          </p:cNvSpPr>
          <p:nvPr>
            <p:ph idx="1"/>
          </p:nvPr>
        </p:nvSpPr>
        <p:spPr/>
        <p:txBody>
          <a:bodyPr/>
          <a:lstStyle/>
          <a:p>
            <a:r>
              <a:rPr lang="en-US" dirty="0" err="1"/>
              <a:t>PizzaHot</a:t>
            </a:r>
            <a:r>
              <a:rPr lang="en-US" dirty="0"/>
              <a:t> is a chain of pizza stores in USA</a:t>
            </a:r>
          </a:p>
          <a:p>
            <a:r>
              <a:rPr lang="en-US" dirty="0"/>
              <a:t>All pizzas must go through the same steps:</a:t>
            </a:r>
          </a:p>
          <a:p>
            <a:pPr marL="971550" lvl="1" indent="-514350">
              <a:buFont typeface="+mj-lt"/>
              <a:buAutoNum type="arabicPeriod"/>
            </a:pPr>
            <a:r>
              <a:rPr lang="en-US" dirty="0"/>
              <a:t>Prepare – arrange the ingredients</a:t>
            </a:r>
          </a:p>
          <a:p>
            <a:pPr marL="971550" lvl="1" indent="-514350">
              <a:buFont typeface="+mj-lt"/>
              <a:buAutoNum type="arabicPeriod"/>
            </a:pPr>
            <a:r>
              <a:rPr lang="en-US" dirty="0"/>
              <a:t>Bake</a:t>
            </a:r>
          </a:p>
          <a:p>
            <a:pPr marL="971550" lvl="1" indent="-514350">
              <a:buFont typeface="+mj-lt"/>
              <a:buAutoNum type="arabicPeriod"/>
            </a:pPr>
            <a:r>
              <a:rPr lang="en-US" dirty="0"/>
              <a:t>Cut</a:t>
            </a:r>
          </a:p>
          <a:p>
            <a:pPr marL="971550" lvl="1" indent="-514350">
              <a:buFont typeface="+mj-lt"/>
              <a:buAutoNum type="arabicPeriod"/>
            </a:pPr>
            <a:r>
              <a:rPr lang="en-US" dirty="0"/>
              <a:t>Put in box</a:t>
            </a:r>
          </a:p>
          <a:p>
            <a:pPr marL="571500" indent="-514350"/>
            <a:r>
              <a:rPr lang="en-US" dirty="0"/>
              <a:t>Different types of pizza will be prepared differently</a:t>
            </a:r>
            <a:endParaRPr lang="en-GB" dirty="0"/>
          </a:p>
        </p:txBody>
      </p:sp>
      <p:sp>
        <p:nvSpPr>
          <p:cNvPr id="5" name="Rectangle 15">
            <a:extLst>
              <a:ext uri="{FF2B5EF4-FFF2-40B4-BE49-F238E27FC236}">
                <a16:creationId xmlns:a16="http://schemas.microsoft.com/office/drawing/2014/main" id="{EBC12667-F7EF-5CAD-A265-E3C649C7904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a:t>
            </a:fld>
            <a:endParaRPr lang="en-US" dirty="0"/>
          </a:p>
        </p:txBody>
      </p:sp>
      <p:pic>
        <p:nvPicPr>
          <p:cNvPr id="6" name="Audio 5">
            <a:hlinkClick r:id="" action="ppaction://media"/>
            <a:extLst>
              <a:ext uri="{FF2B5EF4-FFF2-40B4-BE49-F238E27FC236}">
                <a16:creationId xmlns:a16="http://schemas.microsoft.com/office/drawing/2014/main" id="{2D3AA954-52C5-5908-B1D5-B6CD4DB0E80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680199812"/>
      </p:ext>
    </p:extLst>
  </p:cSld>
  <p:clrMapOvr>
    <a:masterClrMapping/>
  </p:clrMapOvr>
  <mc:AlternateContent xmlns:mc="http://schemas.openxmlformats.org/markup-compatibility/2006">
    <mc:Choice xmlns:p14="http://schemas.microsoft.com/office/powerpoint/2010/main" Requires="p14">
      <p:transition spd="slow" advTm="43130">
        <p14:flip dir="r"/>
      </p:transition>
    </mc:Choice>
    <mc:Fallback>
      <p:transition spd="slow" advTm="431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381000" y="914400"/>
            <a:ext cx="8153400" cy="5181600"/>
          </a:xfrm>
        </p:spPr>
        <p:txBody>
          <a:bodyPr/>
          <a:lstStyle/>
          <a:p>
            <a:r>
              <a:rPr lang="en-US" altLang="en-US" dirty="0"/>
              <a:t>Subclasses decide what objects to create</a:t>
            </a:r>
          </a:p>
          <a:p>
            <a:pPr lvl="1"/>
            <a:r>
              <a:rPr lang="en-US" altLang="en-US" dirty="0"/>
              <a:t>E.g., the </a:t>
            </a:r>
            <a:r>
              <a:rPr lang="en-US" altLang="en-US" dirty="0" err="1"/>
              <a:t>orderPizza</a:t>
            </a:r>
            <a:r>
              <a:rPr lang="en-US" altLang="en-US" dirty="0"/>
              <a:t>() method is fixed, but it can create both NY and Chicago style pizzas depending on the type of </a:t>
            </a:r>
            <a:r>
              <a:rPr lang="en-US" altLang="en-US" dirty="0" err="1"/>
              <a:t>PizzaStore</a:t>
            </a:r>
            <a:endParaRPr lang="en-US" altLang="en-US" dirty="0"/>
          </a:p>
          <a:p>
            <a:endParaRPr lang="en-US" altLang="en-US" dirty="0"/>
          </a:p>
          <a:p>
            <a:r>
              <a:rPr lang="en-US" altLang="en-US" dirty="0"/>
              <a:t>Avoids having to bind specific classes into your code</a:t>
            </a:r>
          </a:p>
          <a:p>
            <a:pPr lvl="1"/>
            <a:r>
              <a:rPr lang="en-US" altLang="en-US" dirty="0"/>
              <a:t>The code only deals with the Product interface and can work with any </a:t>
            </a:r>
            <a:r>
              <a:rPr lang="en-US" altLang="en-US" dirty="0" err="1"/>
              <a:t>ConcreteProduct</a:t>
            </a:r>
            <a:endParaRPr lang="en-US" altLang="en-US" dirty="0"/>
          </a:p>
        </p:txBody>
      </p:sp>
      <p:sp>
        <p:nvSpPr>
          <p:cNvPr id="2" name="Title 1"/>
          <p:cNvSpPr>
            <a:spLocks noGrp="1"/>
          </p:cNvSpPr>
          <p:nvPr>
            <p:ph type="title"/>
          </p:nvPr>
        </p:nvSpPr>
        <p:spPr/>
        <p:txBody>
          <a:bodyPr/>
          <a:lstStyle/>
          <a:p>
            <a:pPr>
              <a:defRPr/>
            </a:pPr>
            <a:r>
              <a:rPr lang="en-US"/>
              <a:t>What Have We Achieved?</a:t>
            </a:r>
            <a:endParaRPr lang="en-SG"/>
          </a:p>
        </p:txBody>
      </p:sp>
      <p:sp>
        <p:nvSpPr>
          <p:cNvPr id="4" name="Rectangle 15">
            <a:extLst>
              <a:ext uri="{FF2B5EF4-FFF2-40B4-BE49-F238E27FC236}">
                <a16:creationId xmlns:a16="http://schemas.microsoft.com/office/drawing/2014/main" id="{7930F2AF-73A4-D9C2-744C-B68E53749E4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20</a:t>
            </a:fld>
            <a:endParaRPr lang="en-US" dirty="0"/>
          </a:p>
        </p:txBody>
      </p:sp>
      <p:pic>
        <p:nvPicPr>
          <p:cNvPr id="5" name="Audio 4">
            <a:hlinkClick r:id="" action="ppaction://media"/>
            <a:extLst>
              <a:ext uri="{FF2B5EF4-FFF2-40B4-BE49-F238E27FC236}">
                <a16:creationId xmlns:a16="http://schemas.microsoft.com/office/drawing/2014/main" id="{92DAD627-90ED-106A-7DCE-B76ECA90278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Tm="38753">
        <p14:flip dir="r"/>
      </p:transition>
    </mc:Choice>
    <mc:Fallback>
      <p:transition spd="slow" advTm="387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transition="in" filter="fade">
                                      <p:cBhvr>
                                        <p:cTn id="11" dur="500"/>
                                        <p:tgtEl>
                                          <p:spTgt spid="3072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0723">
                                            <p:txEl>
                                              <p:pRg st="1" end="1"/>
                                            </p:txEl>
                                          </p:spTgt>
                                        </p:tgtEl>
                                        <p:attrNameLst>
                                          <p:attrName>style.visibility</p:attrName>
                                        </p:attrNameLst>
                                      </p:cBhvr>
                                      <p:to>
                                        <p:strVal val="visible"/>
                                      </p:to>
                                    </p:set>
                                    <p:animEffect transition="in" filter="fade">
                                      <p:cBhvr>
                                        <p:cTn id="14" dur="500"/>
                                        <p:tgtEl>
                                          <p:spTgt spid="3072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animEffect transition="in" filter="fade">
                                      <p:cBhvr>
                                        <p:cTn id="19" dur="500"/>
                                        <p:tgtEl>
                                          <p:spTgt spid="3072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0723">
                                            <p:txEl>
                                              <p:pRg st="4" end="4"/>
                                            </p:txEl>
                                          </p:spTgt>
                                        </p:tgtEl>
                                        <p:attrNameLst>
                                          <p:attrName>style.visibility</p:attrName>
                                        </p:attrNameLst>
                                      </p:cBhvr>
                                      <p:to>
                                        <p:strVal val="visible"/>
                                      </p:to>
                                    </p:set>
                                    <p:animEffect transition="in" filter="fade">
                                      <p:cBhvr>
                                        <p:cTn id="22" dur="500"/>
                                        <p:tgtEl>
                                          <p:spTgt spid="30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B95A-66A0-B4E2-C3DD-170AA2050195}"/>
              </a:ext>
            </a:extLst>
          </p:cNvPr>
          <p:cNvSpPr>
            <a:spLocks noGrp="1"/>
          </p:cNvSpPr>
          <p:nvPr>
            <p:ph type="title"/>
          </p:nvPr>
        </p:nvSpPr>
        <p:spPr/>
        <p:txBody>
          <a:bodyPr/>
          <a:lstStyle/>
          <a:p>
            <a:r>
              <a:rPr lang="en-US" dirty="0"/>
              <a:t>Things to Note</a:t>
            </a:r>
            <a:endParaRPr lang="en-GB" dirty="0"/>
          </a:p>
        </p:txBody>
      </p:sp>
      <p:sp>
        <p:nvSpPr>
          <p:cNvPr id="3" name="Content Placeholder 2">
            <a:extLst>
              <a:ext uri="{FF2B5EF4-FFF2-40B4-BE49-F238E27FC236}">
                <a16:creationId xmlns:a16="http://schemas.microsoft.com/office/drawing/2014/main" id="{CBDFEE9B-40E2-6D50-55C3-8D55CC4AD3F0}"/>
              </a:ext>
            </a:extLst>
          </p:cNvPr>
          <p:cNvSpPr>
            <a:spLocks noGrp="1"/>
          </p:cNvSpPr>
          <p:nvPr>
            <p:ph idx="1"/>
          </p:nvPr>
        </p:nvSpPr>
        <p:spPr/>
        <p:txBody>
          <a:bodyPr/>
          <a:lstStyle/>
          <a:p>
            <a:r>
              <a:rPr lang="en-US" dirty="0"/>
              <a:t>The factory method can be abstract or concrete</a:t>
            </a:r>
          </a:p>
          <a:p>
            <a:pPr lvl="1"/>
            <a:r>
              <a:rPr lang="en-US" dirty="0"/>
              <a:t>If it is abstract, the Creator class is also abstract</a:t>
            </a:r>
          </a:p>
          <a:p>
            <a:pPr lvl="1"/>
            <a:r>
              <a:rPr lang="en-US" dirty="0"/>
              <a:t>If it is concrete, it can provide default implementations for the factory method</a:t>
            </a:r>
          </a:p>
          <a:p>
            <a:r>
              <a:rPr lang="en-US" dirty="0"/>
              <a:t>Parameterized factory methods may not be “type-safe”</a:t>
            </a:r>
          </a:p>
          <a:p>
            <a:pPr lvl="1"/>
            <a:r>
              <a:rPr lang="en-US" dirty="0"/>
              <a:t>E.g., must handle invalid strings</a:t>
            </a:r>
          </a:p>
          <a:p>
            <a:r>
              <a:rPr lang="en-US" dirty="0"/>
              <a:t>We created a lot of </a:t>
            </a:r>
            <a:r>
              <a:rPr lang="en-US" dirty="0" err="1"/>
              <a:t>ConcreteProducts</a:t>
            </a:r>
            <a:endParaRPr lang="en-US" dirty="0"/>
          </a:p>
          <a:p>
            <a:pPr lvl="1"/>
            <a:r>
              <a:rPr lang="en-US" dirty="0">
                <a:sym typeface="Wingdings" panose="05000000000000000000" pitchFamily="2" charset="2"/>
              </a:rPr>
              <a:t>The next lesson offers a solution </a:t>
            </a:r>
            <a:endParaRPr lang="en-GB" dirty="0"/>
          </a:p>
        </p:txBody>
      </p:sp>
      <p:sp>
        <p:nvSpPr>
          <p:cNvPr id="5" name="Rectangle 15">
            <a:extLst>
              <a:ext uri="{FF2B5EF4-FFF2-40B4-BE49-F238E27FC236}">
                <a16:creationId xmlns:a16="http://schemas.microsoft.com/office/drawing/2014/main" id="{4E0C2F28-745A-6C11-73BE-5CBC36AAFE7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21</a:t>
            </a:fld>
            <a:endParaRPr lang="en-US" dirty="0"/>
          </a:p>
        </p:txBody>
      </p:sp>
      <p:pic>
        <p:nvPicPr>
          <p:cNvPr id="20" name="Audio 19">
            <a:hlinkClick r:id="" action="ppaction://media"/>
            <a:extLst>
              <a:ext uri="{FF2B5EF4-FFF2-40B4-BE49-F238E27FC236}">
                <a16:creationId xmlns:a16="http://schemas.microsoft.com/office/drawing/2014/main" id="{7A18347A-6C79-2A92-4B2A-546862B6696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141727666"/>
      </p:ext>
    </p:extLst>
  </p:cSld>
  <p:clrMapOvr>
    <a:masterClrMapping/>
  </p:clrMapOvr>
  <mc:AlternateContent xmlns:mc="http://schemas.openxmlformats.org/markup-compatibility/2006">
    <mc:Choice xmlns:p14="http://schemas.microsoft.com/office/powerpoint/2010/main" Requires="p14">
      <p:transition spd="slow" advTm="122299">
        <p14:flip dir="r"/>
      </p:transition>
    </mc:Choice>
    <mc:Fallback>
      <p:transition spd="slow" advTm="1222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2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Factory Method design pattern</a:t>
            </a:r>
          </a:p>
          <a:p>
            <a:endParaRPr lang="en-US" altLang="en-US" dirty="0"/>
          </a:p>
          <a:p>
            <a:r>
              <a:rPr lang="en-US" altLang="en-US" dirty="0"/>
              <a:t>Next: The Abstract Factory design pattern</a:t>
            </a:r>
          </a:p>
          <a:p>
            <a:pPr marL="457200" lvl="1" indent="0">
              <a:buNone/>
            </a:pPr>
            <a:endParaRPr lang="en-US" altLang="en-US" dirty="0"/>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15">
            <a:extLst>
              <a:ext uri="{FF2B5EF4-FFF2-40B4-BE49-F238E27FC236}">
                <a16:creationId xmlns:a16="http://schemas.microsoft.com/office/drawing/2014/main" id="{9A47F8CF-BEE9-47F8-1F18-7F3DB9A5076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22</a:t>
            </a:fld>
            <a:endParaRPr lang="en-US" dirty="0"/>
          </a:p>
        </p:txBody>
      </p:sp>
      <p:pic>
        <p:nvPicPr>
          <p:cNvPr id="5" name="Audio 4">
            <a:hlinkClick r:id="" action="ppaction://media"/>
            <a:extLst>
              <a:ext uri="{FF2B5EF4-FFF2-40B4-BE49-F238E27FC236}">
                <a16:creationId xmlns:a16="http://schemas.microsoft.com/office/drawing/2014/main" id="{089FFC10-0A27-523E-173C-75FE222FF74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186019429"/>
      </p:ext>
    </p:extLst>
  </p:cSld>
  <p:clrMapOvr>
    <a:masterClrMapping/>
  </p:clrMapOvr>
  <mc:AlternateContent xmlns:mc="http://schemas.openxmlformats.org/markup-compatibility/2006">
    <mc:Choice xmlns:p14="http://schemas.microsoft.com/office/powerpoint/2010/main" Requires="p14">
      <p:transition spd="slow" advTm="35776">
        <p14:flip dir="r"/>
      </p:transition>
    </mc:Choice>
    <mc:Fallback>
      <p:transition spd="slow" advTm="357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C1772-8044-30AE-0F20-2D50565DDB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BC5981-018A-9BF0-F550-2CC0A6528054}"/>
              </a:ext>
            </a:extLst>
          </p:cNvPr>
          <p:cNvSpPr>
            <a:spLocks noGrp="1"/>
          </p:cNvSpPr>
          <p:nvPr>
            <p:ph type="title"/>
          </p:nvPr>
        </p:nvSpPr>
        <p:spPr/>
        <p:txBody>
          <a:bodyPr/>
          <a:lstStyle/>
          <a:p>
            <a:pPr>
              <a:defRPr/>
            </a:pPr>
            <a:r>
              <a:rPr lang="en-US" dirty="0"/>
              <a:t>Initial </a:t>
            </a:r>
            <a:r>
              <a:rPr lang="en-US" dirty="0" err="1"/>
              <a:t>PizzaStore</a:t>
            </a:r>
            <a:r>
              <a:rPr lang="en-US" dirty="0"/>
              <a:t> Class</a:t>
            </a:r>
            <a:endParaRPr lang="en-SG" dirty="0"/>
          </a:p>
        </p:txBody>
      </p:sp>
      <p:sp>
        <p:nvSpPr>
          <p:cNvPr id="28676" name="Content Placeholder 2">
            <a:extLst>
              <a:ext uri="{FF2B5EF4-FFF2-40B4-BE49-F238E27FC236}">
                <a16:creationId xmlns:a16="http://schemas.microsoft.com/office/drawing/2014/main" id="{7091BF75-42EF-100D-FFAE-0F5D87D04834}"/>
              </a:ext>
            </a:extLst>
          </p:cNvPr>
          <p:cNvSpPr>
            <a:spLocks noGrp="1"/>
          </p:cNvSpPr>
          <p:nvPr>
            <p:ph idx="1"/>
          </p:nvPr>
        </p:nvSpPr>
        <p:spPr>
          <a:xfrm>
            <a:off x="419100" y="914400"/>
            <a:ext cx="8496300"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PizzaStore</a:t>
            </a:r>
            <a:r>
              <a:rPr lang="en-US" altLang="en-US" sz="2000" dirty="0">
                <a:latin typeface="Courier" pitchFamily="49" charset="0"/>
              </a:rPr>
              <a:t> {</a:t>
            </a:r>
          </a:p>
          <a:p>
            <a:pPr marL="0" indent="0">
              <a:buNone/>
            </a:pPr>
            <a:r>
              <a:rPr lang="en-US" altLang="en-US" sz="2000" dirty="0">
                <a:latin typeface="Courier" pitchFamily="49" charset="0"/>
              </a:rPr>
              <a:t>    public Pizza </a:t>
            </a:r>
            <a:r>
              <a:rPr lang="en-US" altLang="en-US" sz="2000" dirty="0" err="1">
                <a:latin typeface="Courier" pitchFamily="49" charset="0"/>
              </a:rPr>
              <a:t>orderPizza</a:t>
            </a:r>
            <a:r>
              <a:rPr lang="en-US" altLang="en-US" sz="2000" dirty="0">
                <a:latin typeface="Courier" pitchFamily="49" charset="0"/>
              </a:rPr>
              <a:t>() {</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        Pizza </a:t>
            </a:r>
            <a:r>
              <a:rPr lang="en-US" altLang="en-US" sz="2000" dirty="0" err="1">
                <a:latin typeface="Courier" pitchFamily="49" charset="0"/>
              </a:rPr>
              <a:t>pizza</a:t>
            </a:r>
            <a:r>
              <a:rPr lang="en-US" altLang="en-US" sz="2000" dirty="0">
                <a:latin typeface="Courier" pitchFamily="49" charset="0"/>
              </a:rPr>
              <a:t> = new Pizza();</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a:t>
            </a:r>
            <a:r>
              <a:rPr lang="en-US" altLang="en-US" sz="2000" dirty="0" err="1">
                <a:latin typeface="Courier" pitchFamily="49" charset="0"/>
              </a:rPr>
              <a:t>pizza.prepare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pizza.bake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pizza.cut</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pizza.box</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return pizza;</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4" name="Rectangle 3">
            <a:extLst>
              <a:ext uri="{FF2B5EF4-FFF2-40B4-BE49-F238E27FC236}">
                <a16:creationId xmlns:a16="http://schemas.microsoft.com/office/drawing/2014/main" id="{DB7716D1-7856-F67B-A12E-8FF70C5D99C0}"/>
              </a:ext>
            </a:extLst>
          </p:cNvPr>
          <p:cNvSpPr/>
          <p:nvPr/>
        </p:nvSpPr>
        <p:spPr bwMode="auto">
          <a:xfrm>
            <a:off x="914400" y="1361250"/>
            <a:ext cx="4038600" cy="305047"/>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1CCF670B-FB6E-5962-9737-CA95286DF586}"/>
              </a:ext>
            </a:extLst>
          </p:cNvPr>
          <p:cNvSpPr/>
          <p:nvPr/>
        </p:nvSpPr>
        <p:spPr bwMode="auto">
          <a:xfrm>
            <a:off x="1676400" y="2123497"/>
            <a:ext cx="4038600" cy="25490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15">
            <a:extLst>
              <a:ext uri="{FF2B5EF4-FFF2-40B4-BE49-F238E27FC236}">
                <a16:creationId xmlns:a16="http://schemas.microsoft.com/office/drawing/2014/main" id="{2D257E2C-41B9-BA8B-806D-FEC9D991906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3</a:t>
            </a:fld>
            <a:endParaRPr lang="en-US" dirty="0"/>
          </a:p>
        </p:txBody>
      </p:sp>
      <p:pic>
        <p:nvPicPr>
          <p:cNvPr id="13" name="Audio 12">
            <a:hlinkClick r:id="" action="ppaction://media"/>
            <a:extLst>
              <a:ext uri="{FF2B5EF4-FFF2-40B4-BE49-F238E27FC236}">
                <a16:creationId xmlns:a16="http://schemas.microsoft.com/office/drawing/2014/main" id="{C4D18159-DC3E-8E2B-A7EA-D7217727F93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633427017"/>
      </p:ext>
    </p:extLst>
  </p:cSld>
  <p:clrMapOvr>
    <a:masterClrMapping/>
  </p:clrMapOvr>
  <mc:AlternateContent xmlns:mc="http://schemas.openxmlformats.org/markup-compatibility/2006">
    <mc:Choice xmlns:p14="http://schemas.microsoft.com/office/powerpoint/2010/main" Requires="p14">
      <p:transition spd="slow" advTm="39885">
        <p14:flip dir="r"/>
      </p:transition>
    </mc:Choice>
    <mc:Fallback>
      <p:transition spd="slow" advTm="398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3"/>
                </p:tgtEl>
              </p:cMediaNode>
            </p:audio>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C5DC2-4D6A-FB86-BC63-89482C027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397C44-A945-E674-66F4-9CBAC9A2E01F}"/>
              </a:ext>
            </a:extLst>
          </p:cNvPr>
          <p:cNvSpPr>
            <a:spLocks noGrp="1"/>
          </p:cNvSpPr>
          <p:nvPr>
            <p:ph type="title"/>
          </p:nvPr>
        </p:nvSpPr>
        <p:spPr/>
        <p:txBody>
          <a:bodyPr/>
          <a:lstStyle/>
          <a:p>
            <a:pPr>
              <a:defRPr/>
            </a:pPr>
            <a:r>
              <a:rPr lang="en-US" dirty="0"/>
              <a:t>Different Pizza Types</a:t>
            </a:r>
            <a:endParaRPr lang="en-SG" dirty="0"/>
          </a:p>
        </p:txBody>
      </p:sp>
      <p:sp>
        <p:nvSpPr>
          <p:cNvPr id="28676" name="Content Placeholder 2">
            <a:extLst>
              <a:ext uri="{FF2B5EF4-FFF2-40B4-BE49-F238E27FC236}">
                <a16:creationId xmlns:a16="http://schemas.microsoft.com/office/drawing/2014/main" id="{29CEFE00-4177-FF12-F6BC-F25CCF75166B}"/>
              </a:ext>
            </a:extLst>
          </p:cNvPr>
          <p:cNvSpPr>
            <a:spLocks noGrp="1"/>
          </p:cNvSpPr>
          <p:nvPr>
            <p:ph idx="1"/>
          </p:nvPr>
        </p:nvSpPr>
        <p:spPr>
          <a:xfrm>
            <a:off x="419100" y="762000"/>
            <a:ext cx="8496300" cy="5029200"/>
          </a:xfrm>
        </p:spPr>
        <p:txBody>
          <a:bodyPr/>
          <a:lstStyle/>
          <a:p>
            <a:pPr marL="0" indent="0">
              <a:buNone/>
            </a:pPr>
            <a:r>
              <a:rPr lang="en-US" altLang="en-US" sz="2000" dirty="0">
                <a:latin typeface="Courier" pitchFamily="49" charset="0"/>
              </a:rPr>
              <a:t>public Pizza </a:t>
            </a:r>
            <a:r>
              <a:rPr lang="en-US" altLang="en-US" sz="2000" dirty="0" err="1">
                <a:latin typeface="Courier" pitchFamily="49" charset="0"/>
              </a:rPr>
              <a:t>orderPizza</a:t>
            </a:r>
            <a:r>
              <a:rPr lang="en-US" altLang="en-US" sz="2000" dirty="0">
                <a:latin typeface="Courier" pitchFamily="49" charset="0"/>
              </a:rPr>
              <a:t>(string type) {</a:t>
            </a:r>
          </a:p>
          <a:p>
            <a:pPr marL="0" indent="0">
              <a:buNone/>
            </a:pPr>
            <a:r>
              <a:rPr lang="en-US" altLang="en-US" sz="2000" dirty="0">
                <a:latin typeface="Courier" pitchFamily="49" charset="0"/>
              </a:rPr>
              <a:t>    Pizza </a:t>
            </a:r>
            <a:r>
              <a:rPr lang="en-US" altLang="en-US" sz="2000" dirty="0" err="1">
                <a:latin typeface="Courier" pitchFamily="49" charset="0"/>
              </a:rPr>
              <a:t>pizza</a:t>
            </a:r>
            <a:r>
              <a:rPr lang="en-US" altLang="en-US" sz="2000" dirty="0">
                <a:latin typeface="Courier" pitchFamily="49" charset="0"/>
              </a:rPr>
              <a:t>;</a:t>
            </a:r>
          </a:p>
          <a:p>
            <a:pPr marL="0" indent="0">
              <a:buNone/>
            </a:pPr>
            <a:r>
              <a:rPr lang="en-US" altLang="en-US" sz="2000" dirty="0">
                <a:latin typeface="Courier" pitchFamily="49" charset="0"/>
              </a:rPr>
              <a:t>    if (type == "cheese")</a:t>
            </a:r>
          </a:p>
          <a:p>
            <a:pPr marL="0" indent="0">
              <a:buNone/>
            </a:pPr>
            <a:r>
              <a:rPr lang="en-US" altLang="en-US" sz="2000" dirty="0">
                <a:latin typeface="Courier" pitchFamily="49" charset="0"/>
              </a:rPr>
              <a:t>        pizza = new </a:t>
            </a:r>
            <a:r>
              <a:rPr lang="en-US" altLang="en-US" sz="2000" dirty="0" err="1">
                <a:latin typeface="Courier" pitchFamily="49" charset="0"/>
              </a:rPr>
              <a:t>CheesePizza</a:t>
            </a:r>
            <a:r>
              <a:rPr lang="en-US" altLang="en-US" sz="2000" dirty="0">
                <a:latin typeface="Courier" pitchFamily="49" charset="0"/>
              </a:rPr>
              <a:t>();</a:t>
            </a:r>
          </a:p>
          <a:p>
            <a:pPr marL="0" indent="0">
              <a:buNone/>
            </a:pPr>
            <a:r>
              <a:rPr lang="en-US" altLang="en-US" sz="2000" dirty="0">
                <a:latin typeface="Courier" pitchFamily="49" charset="0"/>
              </a:rPr>
              <a:t>    else if (type == "</a:t>
            </a:r>
            <a:r>
              <a:rPr lang="en-US" altLang="en-US" sz="2000" dirty="0" err="1">
                <a:latin typeface="Courier" pitchFamily="49" charset="0"/>
              </a:rPr>
              <a:t>hawaiian</a:t>
            </a:r>
            <a:r>
              <a:rPr lang="en-US" altLang="en-US" sz="2000" dirty="0">
                <a:latin typeface="Courier" pitchFamily="49" charset="0"/>
              </a:rPr>
              <a:t>")</a:t>
            </a:r>
          </a:p>
          <a:p>
            <a:pPr marL="0" indent="0">
              <a:buNone/>
            </a:pPr>
            <a:r>
              <a:rPr lang="en-US" altLang="en-US" sz="2000" dirty="0">
                <a:latin typeface="Courier" pitchFamily="49" charset="0"/>
              </a:rPr>
              <a:t>        pizza = new </a:t>
            </a:r>
            <a:r>
              <a:rPr lang="en-US" altLang="en-US" sz="2000" dirty="0" err="1">
                <a:latin typeface="Courier" pitchFamily="49" charset="0"/>
              </a:rPr>
              <a:t>HawaiianPizza</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a:t>
            </a:r>
            <a:r>
              <a:rPr lang="en-US" altLang="en-US" sz="2000" dirty="0" err="1">
                <a:latin typeface="Courier" pitchFamily="49" charset="0"/>
              </a:rPr>
              <a:t>pizza.prepare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pizza.bake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pizza.cut</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pizza.box</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return pizza;</a:t>
            </a:r>
          </a:p>
          <a:p>
            <a:pPr marL="0" indent="0">
              <a:buNone/>
            </a:pPr>
            <a:r>
              <a:rPr lang="en-US" altLang="en-US" sz="2000" dirty="0">
                <a:latin typeface="Courier" pitchFamily="49" charset="0"/>
              </a:rPr>
              <a:t>}</a:t>
            </a:r>
          </a:p>
        </p:txBody>
      </p:sp>
      <p:sp>
        <p:nvSpPr>
          <p:cNvPr id="5" name="Rectangle 4">
            <a:extLst>
              <a:ext uri="{FF2B5EF4-FFF2-40B4-BE49-F238E27FC236}">
                <a16:creationId xmlns:a16="http://schemas.microsoft.com/office/drawing/2014/main" id="{4F2AA13E-B17D-C48B-F59E-290C4889E07E}"/>
              </a:ext>
            </a:extLst>
          </p:cNvPr>
          <p:cNvSpPr/>
          <p:nvPr/>
        </p:nvSpPr>
        <p:spPr bwMode="auto">
          <a:xfrm>
            <a:off x="926432" y="1487903"/>
            <a:ext cx="5105400" cy="184011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ight Brace 5">
            <a:extLst>
              <a:ext uri="{FF2B5EF4-FFF2-40B4-BE49-F238E27FC236}">
                <a16:creationId xmlns:a16="http://schemas.microsoft.com/office/drawing/2014/main" id="{FEB75343-4E09-E2FE-0770-CCB631EB388A}"/>
              </a:ext>
            </a:extLst>
          </p:cNvPr>
          <p:cNvSpPr>
            <a:spLocks/>
          </p:cNvSpPr>
          <p:nvPr/>
        </p:nvSpPr>
        <p:spPr bwMode="auto">
          <a:xfrm>
            <a:off x="6092491" y="1508124"/>
            <a:ext cx="152968" cy="1819890"/>
          </a:xfrm>
          <a:prstGeom prst="rightBrace">
            <a:avLst>
              <a:gd name="adj1" fmla="val 8329"/>
              <a:gd name="adj2" fmla="val 50000"/>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8" name="TextBox 7">
            <a:extLst>
              <a:ext uri="{FF2B5EF4-FFF2-40B4-BE49-F238E27FC236}">
                <a16:creationId xmlns:a16="http://schemas.microsoft.com/office/drawing/2014/main" id="{78A3DC10-58FA-1ECC-3220-91AA5E6C6A4C}"/>
              </a:ext>
            </a:extLst>
          </p:cNvPr>
          <p:cNvSpPr txBox="1">
            <a:spLocks noChangeArrowheads="1"/>
          </p:cNvSpPr>
          <p:nvPr/>
        </p:nvSpPr>
        <p:spPr bwMode="auto">
          <a:xfrm>
            <a:off x="6372324" y="1911070"/>
            <a:ext cx="266994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solidFill>
                  <a:srgbClr val="FF0000"/>
                </a:solidFill>
                <a:latin typeface="Verdana" panose="020B0604030504040204" pitchFamily="34" charset="0"/>
              </a:rPr>
              <a:t>Must be changed whenever we add or remove new pizza types.</a:t>
            </a:r>
            <a:endParaRPr kumimoji="0" lang="en-SG" altLang="en-US" sz="1600" b="0" dirty="0">
              <a:solidFill>
                <a:srgbClr val="FF0000"/>
              </a:solidFill>
              <a:latin typeface="Verdana" panose="020B0604030504040204" pitchFamily="34" charset="0"/>
            </a:endParaRPr>
          </a:p>
        </p:txBody>
      </p:sp>
      <p:sp>
        <p:nvSpPr>
          <p:cNvPr id="10" name="Right Brace 9">
            <a:extLst>
              <a:ext uri="{FF2B5EF4-FFF2-40B4-BE49-F238E27FC236}">
                <a16:creationId xmlns:a16="http://schemas.microsoft.com/office/drawing/2014/main" id="{40169A04-5978-3992-0CF1-3F9442302AAF}"/>
              </a:ext>
            </a:extLst>
          </p:cNvPr>
          <p:cNvSpPr>
            <a:spLocks/>
          </p:cNvSpPr>
          <p:nvPr/>
        </p:nvSpPr>
        <p:spPr bwMode="auto">
          <a:xfrm>
            <a:off x="3604839" y="3739596"/>
            <a:ext cx="155909" cy="1503779"/>
          </a:xfrm>
          <a:prstGeom prst="rightBrace">
            <a:avLst>
              <a:gd name="adj1" fmla="val 8329"/>
              <a:gd name="adj2" fmla="val 50000"/>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11" name="TextBox 10">
            <a:extLst>
              <a:ext uri="{FF2B5EF4-FFF2-40B4-BE49-F238E27FC236}">
                <a16:creationId xmlns:a16="http://schemas.microsoft.com/office/drawing/2014/main" id="{FEDE7752-339A-B96C-0AD4-47127BF22001}"/>
              </a:ext>
            </a:extLst>
          </p:cNvPr>
          <p:cNvSpPr txBox="1">
            <a:spLocks noChangeArrowheads="1"/>
          </p:cNvSpPr>
          <p:nvPr/>
        </p:nvSpPr>
        <p:spPr bwMode="auto">
          <a:xfrm>
            <a:off x="3886200" y="4137358"/>
            <a:ext cx="26699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solidFill>
                  <a:srgbClr val="FF0000"/>
                </a:solidFill>
                <a:latin typeface="Verdana" panose="020B0604030504040204" pitchFamily="34" charset="0"/>
              </a:rPr>
              <a:t>We expect this to stay the same for any pizza</a:t>
            </a:r>
            <a:endParaRPr kumimoji="0" lang="en-SG" altLang="en-US" sz="1600" b="0" dirty="0">
              <a:solidFill>
                <a:srgbClr val="FF0000"/>
              </a:solidFill>
              <a:latin typeface="Verdana" panose="020B0604030504040204" pitchFamily="34" charset="0"/>
            </a:endParaRPr>
          </a:p>
        </p:txBody>
      </p:sp>
      <p:cxnSp>
        <p:nvCxnSpPr>
          <p:cNvPr id="15" name="Straight Arrow Connector 14">
            <a:extLst>
              <a:ext uri="{FF2B5EF4-FFF2-40B4-BE49-F238E27FC236}">
                <a16:creationId xmlns:a16="http://schemas.microsoft.com/office/drawing/2014/main" id="{F2C4B89F-6C74-A92D-B9BA-EBB35FA0EA15}"/>
              </a:ext>
            </a:extLst>
          </p:cNvPr>
          <p:cNvCxnSpPr/>
          <p:nvPr/>
        </p:nvCxnSpPr>
        <p:spPr bwMode="auto">
          <a:xfrm flipH="1">
            <a:off x="3048000" y="1319464"/>
            <a:ext cx="712748" cy="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16" name="TextBox 15">
            <a:extLst>
              <a:ext uri="{FF2B5EF4-FFF2-40B4-BE49-F238E27FC236}">
                <a16:creationId xmlns:a16="http://schemas.microsoft.com/office/drawing/2014/main" id="{ED3A7EC1-EC8F-0DDD-D494-CB52A44ACF4D}"/>
              </a:ext>
            </a:extLst>
          </p:cNvPr>
          <p:cNvSpPr txBox="1">
            <a:spLocks noChangeArrowheads="1"/>
          </p:cNvSpPr>
          <p:nvPr/>
        </p:nvSpPr>
        <p:spPr bwMode="auto">
          <a:xfrm>
            <a:off x="3760748" y="1122003"/>
            <a:ext cx="367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r>
              <a:rPr kumimoji="0" lang="en-US" altLang="en-US" sz="1600" b="0" dirty="0">
                <a:solidFill>
                  <a:srgbClr val="FF0000"/>
                </a:solidFill>
                <a:latin typeface="Verdana" panose="020B0604030504040204" pitchFamily="34" charset="0"/>
              </a:rPr>
              <a:t>We make Pizza an abstract class</a:t>
            </a:r>
            <a:endParaRPr kumimoji="0" lang="en-SG" altLang="en-US" sz="1600" b="0" dirty="0">
              <a:solidFill>
                <a:srgbClr val="FF0000"/>
              </a:solidFill>
              <a:latin typeface="Verdana" panose="020B0604030504040204" pitchFamily="34" charset="0"/>
            </a:endParaRPr>
          </a:p>
        </p:txBody>
      </p:sp>
      <p:sp>
        <p:nvSpPr>
          <p:cNvPr id="4" name="Rectangle 15">
            <a:extLst>
              <a:ext uri="{FF2B5EF4-FFF2-40B4-BE49-F238E27FC236}">
                <a16:creationId xmlns:a16="http://schemas.microsoft.com/office/drawing/2014/main" id="{0F91D2E4-31E2-B927-1B73-ED7AFA75779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4</a:t>
            </a:fld>
            <a:endParaRPr lang="en-US" dirty="0"/>
          </a:p>
        </p:txBody>
      </p:sp>
      <p:sp>
        <p:nvSpPr>
          <p:cNvPr id="3" name="Rectangle 2">
            <a:extLst>
              <a:ext uri="{FF2B5EF4-FFF2-40B4-BE49-F238E27FC236}">
                <a16:creationId xmlns:a16="http://schemas.microsoft.com/office/drawing/2014/main" id="{301EB41D-7CB4-505A-0122-95C17BA4AA8E}"/>
              </a:ext>
            </a:extLst>
          </p:cNvPr>
          <p:cNvSpPr/>
          <p:nvPr/>
        </p:nvSpPr>
        <p:spPr bwMode="auto">
          <a:xfrm>
            <a:off x="4110528" y="811959"/>
            <a:ext cx="1770368" cy="338554"/>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27" name="Audio 26">
            <a:hlinkClick r:id="" action="ppaction://media"/>
            <a:extLst>
              <a:ext uri="{FF2B5EF4-FFF2-40B4-BE49-F238E27FC236}">
                <a16:creationId xmlns:a16="http://schemas.microsoft.com/office/drawing/2014/main" id="{3D438DF9-2694-FE82-8A3E-ECAFEAB4D76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2305678002"/>
      </p:ext>
    </p:extLst>
  </p:cSld>
  <p:clrMapOvr>
    <a:masterClrMapping/>
  </p:clrMapOvr>
  <mc:AlternateContent xmlns:mc="http://schemas.openxmlformats.org/markup-compatibility/2006">
    <mc:Choice xmlns:p14="http://schemas.microsoft.com/office/powerpoint/2010/main" Requires="p14">
      <p:transition spd="slow" advTm="89472">
        <p14:flip dir="r"/>
      </p:transition>
    </mc:Choice>
    <mc:Fallback>
      <p:transition spd="slow" advTm="894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676">
                                            <p:txEl>
                                              <p:pRg st="0" end="0"/>
                                            </p:txEl>
                                          </p:spTgt>
                                        </p:tgtEl>
                                        <p:attrNameLst>
                                          <p:attrName>style.visibility</p:attrName>
                                        </p:attrNameLst>
                                      </p:cBhvr>
                                      <p:to>
                                        <p:strVal val="visible"/>
                                      </p:to>
                                    </p:set>
                                    <p:animEffect transition="in" filter="fade">
                                      <p:cBhvr>
                                        <p:cTn id="11" dur="500"/>
                                        <p:tgtEl>
                                          <p:spTgt spid="2867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8676">
                                            <p:txEl>
                                              <p:pRg st="1" end="1"/>
                                            </p:txEl>
                                          </p:spTgt>
                                        </p:tgtEl>
                                        <p:attrNameLst>
                                          <p:attrName>style.visibility</p:attrName>
                                        </p:attrNameLst>
                                      </p:cBhvr>
                                      <p:to>
                                        <p:strVal val="visible"/>
                                      </p:to>
                                    </p:set>
                                    <p:animEffect transition="in" filter="fade">
                                      <p:cBhvr>
                                        <p:cTn id="14" dur="500"/>
                                        <p:tgtEl>
                                          <p:spTgt spid="28676">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animEffect transition="in" filter="fade">
                                      <p:cBhvr>
                                        <p:cTn id="17" dur="500"/>
                                        <p:tgtEl>
                                          <p:spTgt spid="2867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xEl>
                                              <p:pRg st="3" end="3"/>
                                            </p:txEl>
                                          </p:spTgt>
                                        </p:tgtEl>
                                        <p:attrNameLst>
                                          <p:attrName>style.visibility</p:attrName>
                                        </p:attrNameLst>
                                      </p:cBhvr>
                                      <p:to>
                                        <p:strVal val="visible"/>
                                      </p:to>
                                    </p:set>
                                    <p:animEffect transition="in" filter="fade">
                                      <p:cBhvr>
                                        <p:cTn id="20" dur="500"/>
                                        <p:tgtEl>
                                          <p:spTgt spid="2867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8676">
                                            <p:txEl>
                                              <p:pRg st="4" end="4"/>
                                            </p:txEl>
                                          </p:spTgt>
                                        </p:tgtEl>
                                        <p:attrNameLst>
                                          <p:attrName>style.visibility</p:attrName>
                                        </p:attrNameLst>
                                      </p:cBhvr>
                                      <p:to>
                                        <p:strVal val="visible"/>
                                      </p:to>
                                    </p:set>
                                    <p:animEffect transition="in" filter="fade">
                                      <p:cBhvr>
                                        <p:cTn id="23" dur="500"/>
                                        <p:tgtEl>
                                          <p:spTgt spid="2867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8676">
                                            <p:txEl>
                                              <p:pRg st="5" end="5"/>
                                            </p:txEl>
                                          </p:spTgt>
                                        </p:tgtEl>
                                        <p:attrNameLst>
                                          <p:attrName>style.visibility</p:attrName>
                                        </p:attrNameLst>
                                      </p:cBhvr>
                                      <p:to>
                                        <p:strVal val="visible"/>
                                      </p:to>
                                    </p:set>
                                    <p:animEffect transition="in" filter="fade">
                                      <p:cBhvr>
                                        <p:cTn id="26" dur="500"/>
                                        <p:tgtEl>
                                          <p:spTgt spid="2867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8676">
                                            <p:txEl>
                                              <p:pRg st="6" end="6"/>
                                            </p:txEl>
                                          </p:spTgt>
                                        </p:tgtEl>
                                        <p:attrNameLst>
                                          <p:attrName>style.visibility</p:attrName>
                                        </p:attrNameLst>
                                      </p:cBhvr>
                                      <p:to>
                                        <p:strVal val="visible"/>
                                      </p:to>
                                    </p:set>
                                    <p:animEffect transition="in" filter="fade">
                                      <p:cBhvr>
                                        <p:cTn id="29" dur="500"/>
                                        <p:tgtEl>
                                          <p:spTgt spid="28676">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8676">
                                            <p:txEl>
                                              <p:pRg st="8" end="8"/>
                                            </p:txEl>
                                          </p:spTgt>
                                        </p:tgtEl>
                                        <p:attrNameLst>
                                          <p:attrName>style.visibility</p:attrName>
                                        </p:attrNameLst>
                                      </p:cBhvr>
                                      <p:to>
                                        <p:strVal val="visible"/>
                                      </p:to>
                                    </p:set>
                                    <p:animEffect transition="in" filter="fade">
                                      <p:cBhvr>
                                        <p:cTn id="32" dur="500"/>
                                        <p:tgtEl>
                                          <p:spTgt spid="2867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8676">
                                            <p:txEl>
                                              <p:pRg st="9" end="9"/>
                                            </p:txEl>
                                          </p:spTgt>
                                        </p:tgtEl>
                                        <p:attrNameLst>
                                          <p:attrName>style.visibility</p:attrName>
                                        </p:attrNameLst>
                                      </p:cBhvr>
                                      <p:to>
                                        <p:strVal val="visible"/>
                                      </p:to>
                                    </p:set>
                                    <p:animEffect transition="in" filter="fade">
                                      <p:cBhvr>
                                        <p:cTn id="35" dur="500"/>
                                        <p:tgtEl>
                                          <p:spTgt spid="2867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8676">
                                            <p:txEl>
                                              <p:pRg st="10" end="10"/>
                                            </p:txEl>
                                          </p:spTgt>
                                        </p:tgtEl>
                                        <p:attrNameLst>
                                          <p:attrName>style.visibility</p:attrName>
                                        </p:attrNameLst>
                                      </p:cBhvr>
                                      <p:to>
                                        <p:strVal val="visible"/>
                                      </p:to>
                                    </p:set>
                                    <p:animEffect transition="in" filter="fade">
                                      <p:cBhvr>
                                        <p:cTn id="38" dur="500"/>
                                        <p:tgtEl>
                                          <p:spTgt spid="2867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8676">
                                            <p:txEl>
                                              <p:pRg st="11" end="11"/>
                                            </p:txEl>
                                          </p:spTgt>
                                        </p:tgtEl>
                                        <p:attrNameLst>
                                          <p:attrName>style.visibility</p:attrName>
                                        </p:attrNameLst>
                                      </p:cBhvr>
                                      <p:to>
                                        <p:strVal val="visible"/>
                                      </p:to>
                                    </p:set>
                                    <p:animEffect transition="in" filter="fade">
                                      <p:cBhvr>
                                        <p:cTn id="41" dur="500"/>
                                        <p:tgtEl>
                                          <p:spTgt spid="28676">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8676">
                                            <p:txEl>
                                              <p:pRg st="13" end="13"/>
                                            </p:txEl>
                                          </p:spTgt>
                                        </p:tgtEl>
                                        <p:attrNameLst>
                                          <p:attrName>style.visibility</p:attrName>
                                        </p:attrNameLst>
                                      </p:cBhvr>
                                      <p:to>
                                        <p:strVal val="visible"/>
                                      </p:to>
                                    </p:set>
                                    <p:animEffect transition="in" filter="fade">
                                      <p:cBhvr>
                                        <p:cTn id="44" dur="500"/>
                                        <p:tgtEl>
                                          <p:spTgt spid="28676">
                                            <p:txEl>
                                              <p:pRg st="13" end="1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8676">
                                            <p:txEl>
                                              <p:pRg st="14" end="14"/>
                                            </p:txEl>
                                          </p:spTgt>
                                        </p:tgtEl>
                                        <p:attrNameLst>
                                          <p:attrName>style.visibility</p:attrName>
                                        </p:attrNameLst>
                                      </p:cBhvr>
                                      <p:to>
                                        <p:strVal val="visible"/>
                                      </p:to>
                                    </p:set>
                                    <p:animEffect transition="in" filter="fade">
                                      <p:cBhvr>
                                        <p:cTn id="47" dur="500"/>
                                        <p:tgtEl>
                                          <p:spTgt spid="28676">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right)">
                                      <p:cBhvr>
                                        <p:cTn id="62" dur="500"/>
                                        <p:tgtEl>
                                          <p:spTgt spid="16"/>
                                        </p:tgtEl>
                                      </p:cBhvr>
                                    </p:animEffect>
                                  </p:childTnLst>
                                </p:cTn>
                              </p:par>
                            </p:childTnLst>
                          </p:cTn>
                        </p:par>
                        <p:par>
                          <p:cTn id="63" fill="hold">
                            <p:stCondLst>
                              <p:cond delay="500"/>
                            </p:stCondLst>
                            <p:childTnLst>
                              <p:par>
                                <p:cTn id="64" presetID="22" presetClass="entr" presetSubtype="2"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right)">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up)">
                                      <p:cBhvr>
                                        <p:cTn id="71" dur="500"/>
                                        <p:tgtEl>
                                          <p:spTgt spid="6"/>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up)">
                                      <p:cBhvr>
                                        <p:cTn id="80" dur="500"/>
                                        <p:tgtEl>
                                          <p:spTgt spid="10"/>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5" fill="hold" display="0">
                  <p:stCondLst>
                    <p:cond delay="indefinite"/>
                  </p:stCondLst>
                  <p:endCondLst>
                    <p:cond evt="onStopAudio" delay="0">
                      <p:tgtEl>
                        <p:sldTgt/>
                      </p:tgtEl>
                    </p:cond>
                  </p:endCondLst>
                </p:cTn>
                <p:tgtEl>
                  <p:spTgt spid="27"/>
                </p:tgtEl>
              </p:cMediaNode>
            </p:audio>
          </p:childTnLst>
        </p:cTn>
      </p:par>
    </p:tnLst>
    <p:bldLst>
      <p:bldP spid="5" grpId="0" animBg="1"/>
      <p:bldP spid="6" grpId="0" animBg="1"/>
      <p:bldP spid="8" grpId="0"/>
      <p:bldP spid="10" grpId="0" animBg="1"/>
      <p:bldP spid="11" grpId="0"/>
      <p:bldP spid="16"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898BA-0C49-BF1C-EEE9-D5DF8B085EE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E7194D3-87EA-9A58-27C3-9AFA1BA858E9}"/>
              </a:ext>
            </a:extLst>
          </p:cNvPr>
          <p:cNvSpPr txBox="1">
            <a:spLocks/>
          </p:cNvSpPr>
          <p:nvPr/>
        </p:nvSpPr>
        <p:spPr bwMode="auto">
          <a:xfrm>
            <a:off x="381000" y="9144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r>
              <a:rPr lang="en-US" altLang="en-US" kern="0" dirty="0"/>
              <a:t>Put object creation into a separate class</a:t>
            </a:r>
          </a:p>
        </p:txBody>
      </p:sp>
      <p:sp>
        <p:nvSpPr>
          <p:cNvPr id="2" name="Title 1">
            <a:extLst>
              <a:ext uri="{FF2B5EF4-FFF2-40B4-BE49-F238E27FC236}">
                <a16:creationId xmlns:a16="http://schemas.microsoft.com/office/drawing/2014/main" id="{C281C982-26D6-D34C-1DE7-52B57C02AE2B}"/>
              </a:ext>
            </a:extLst>
          </p:cNvPr>
          <p:cNvSpPr>
            <a:spLocks noGrp="1"/>
          </p:cNvSpPr>
          <p:nvPr>
            <p:ph type="title"/>
          </p:nvPr>
        </p:nvSpPr>
        <p:spPr/>
        <p:txBody>
          <a:bodyPr/>
          <a:lstStyle/>
          <a:p>
            <a:pPr>
              <a:defRPr/>
            </a:pPr>
            <a:r>
              <a:rPr lang="en-US" dirty="0"/>
              <a:t>Let’s Encapsulate What Changes</a:t>
            </a:r>
            <a:endParaRPr lang="en-SG" dirty="0"/>
          </a:p>
        </p:txBody>
      </p:sp>
      <p:sp>
        <p:nvSpPr>
          <p:cNvPr id="28676" name="Content Placeholder 2">
            <a:extLst>
              <a:ext uri="{FF2B5EF4-FFF2-40B4-BE49-F238E27FC236}">
                <a16:creationId xmlns:a16="http://schemas.microsoft.com/office/drawing/2014/main" id="{859F637B-5450-9892-C17C-1F7641B2E000}"/>
              </a:ext>
            </a:extLst>
          </p:cNvPr>
          <p:cNvSpPr>
            <a:spLocks noGrp="1"/>
          </p:cNvSpPr>
          <p:nvPr>
            <p:ph idx="1"/>
          </p:nvPr>
        </p:nvSpPr>
        <p:spPr>
          <a:xfrm>
            <a:off x="497839" y="1524000"/>
            <a:ext cx="8496300"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SimplePizzaFactory</a:t>
            </a:r>
            <a:r>
              <a:rPr lang="en-US" altLang="en-US" sz="2000" dirty="0">
                <a:latin typeface="Courier" pitchFamily="49" charset="0"/>
              </a:rPr>
              <a:t> {</a:t>
            </a:r>
          </a:p>
          <a:p>
            <a:pPr marL="0" indent="0">
              <a:buNone/>
            </a:pPr>
            <a:r>
              <a:rPr lang="en-US" altLang="en-US" sz="2000" dirty="0">
                <a:latin typeface="Courier" pitchFamily="49" charset="0"/>
              </a:rPr>
              <a:t>    public Pizza </a:t>
            </a:r>
            <a:r>
              <a:rPr lang="en-US" altLang="en-US" sz="2000" dirty="0" err="1">
                <a:latin typeface="Courier" pitchFamily="49" charset="0"/>
              </a:rPr>
              <a:t>createPizza</a:t>
            </a:r>
            <a:r>
              <a:rPr lang="en-US" altLang="en-US" sz="2000" dirty="0">
                <a:latin typeface="Courier" pitchFamily="49" charset="0"/>
              </a:rPr>
              <a:t>(string type) {</a:t>
            </a:r>
          </a:p>
          <a:p>
            <a:pPr marL="0" indent="0">
              <a:buNone/>
            </a:pPr>
            <a:r>
              <a:rPr lang="en-US" altLang="en-US" sz="2000" dirty="0">
                <a:latin typeface="Courier" pitchFamily="49" charset="0"/>
              </a:rPr>
              <a:t>        Pizza </a:t>
            </a:r>
            <a:r>
              <a:rPr lang="en-US" altLang="en-US" sz="2000" dirty="0" err="1">
                <a:latin typeface="Courier" pitchFamily="49" charset="0"/>
              </a:rPr>
              <a:t>pizza</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if (type == "cheese")</a:t>
            </a:r>
          </a:p>
          <a:p>
            <a:pPr marL="0" indent="0">
              <a:buNone/>
            </a:pPr>
            <a:r>
              <a:rPr lang="en-US" altLang="en-US" sz="2000" dirty="0">
                <a:latin typeface="Courier" pitchFamily="49" charset="0"/>
              </a:rPr>
              <a:t>            pizza = new </a:t>
            </a:r>
            <a:r>
              <a:rPr lang="en-US" altLang="en-US" sz="2000" dirty="0" err="1">
                <a:latin typeface="Courier" pitchFamily="49" charset="0"/>
              </a:rPr>
              <a:t>CheesePizza</a:t>
            </a:r>
            <a:r>
              <a:rPr lang="en-US" altLang="en-US" sz="2000" dirty="0">
                <a:latin typeface="Courier" pitchFamily="49" charset="0"/>
              </a:rPr>
              <a:t>();</a:t>
            </a:r>
          </a:p>
          <a:p>
            <a:pPr marL="0" indent="0">
              <a:buNone/>
            </a:pPr>
            <a:r>
              <a:rPr lang="en-US" altLang="en-US" sz="2000" dirty="0">
                <a:latin typeface="Courier" pitchFamily="49" charset="0"/>
              </a:rPr>
              <a:t>        else if (type == "</a:t>
            </a:r>
            <a:r>
              <a:rPr lang="en-US" altLang="en-US" sz="2000" dirty="0" err="1">
                <a:latin typeface="Courier" pitchFamily="49" charset="0"/>
              </a:rPr>
              <a:t>hawaiian</a:t>
            </a:r>
            <a:r>
              <a:rPr lang="en-US" altLang="en-US" sz="2000" dirty="0">
                <a:latin typeface="Courier" pitchFamily="49" charset="0"/>
              </a:rPr>
              <a:t>")</a:t>
            </a:r>
          </a:p>
          <a:p>
            <a:pPr marL="0" indent="0">
              <a:buNone/>
            </a:pPr>
            <a:r>
              <a:rPr lang="en-US" altLang="en-US" sz="2000" dirty="0">
                <a:latin typeface="Courier" pitchFamily="49" charset="0"/>
              </a:rPr>
              <a:t>            pizza = new </a:t>
            </a:r>
            <a:r>
              <a:rPr lang="en-US" altLang="en-US" sz="2000" dirty="0" err="1">
                <a:latin typeface="Courier" pitchFamily="49" charset="0"/>
              </a:rPr>
              <a:t>HawaiianPizza</a:t>
            </a:r>
            <a:r>
              <a:rPr lang="en-US" altLang="en-US" sz="2000" dirty="0">
                <a:latin typeface="Courier" pitchFamily="49" charset="0"/>
              </a:rPr>
              <a:t>();</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return pizza;</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5" name="Rectangle 15">
            <a:extLst>
              <a:ext uri="{FF2B5EF4-FFF2-40B4-BE49-F238E27FC236}">
                <a16:creationId xmlns:a16="http://schemas.microsoft.com/office/drawing/2014/main" id="{F3C5751B-945C-E928-F5BD-ACD6AD7F1839}"/>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5</a:t>
            </a:fld>
            <a:endParaRPr lang="en-US" dirty="0"/>
          </a:p>
        </p:txBody>
      </p:sp>
      <p:sp>
        <p:nvSpPr>
          <p:cNvPr id="3" name="Rectangle 2">
            <a:extLst>
              <a:ext uri="{FF2B5EF4-FFF2-40B4-BE49-F238E27FC236}">
                <a16:creationId xmlns:a16="http://schemas.microsoft.com/office/drawing/2014/main" id="{A561636A-E464-C875-C7C5-5D21F2D64D69}"/>
              </a:ext>
            </a:extLst>
          </p:cNvPr>
          <p:cNvSpPr/>
          <p:nvPr/>
        </p:nvSpPr>
        <p:spPr bwMode="auto">
          <a:xfrm>
            <a:off x="1143000" y="1957137"/>
            <a:ext cx="57150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4" name="Audio 13">
            <a:hlinkClick r:id="" action="ppaction://media"/>
            <a:extLst>
              <a:ext uri="{FF2B5EF4-FFF2-40B4-BE49-F238E27FC236}">
                <a16:creationId xmlns:a16="http://schemas.microsoft.com/office/drawing/2014/main" id="{FF26C817-E59B-0DC5-FAB5-EA383BF00AF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699085875"/>
      </p:ext>
    </p:extLst>
  </p:cSld>
  <p:clrMapOvr>
    <a:masterClrMapping/>
  </p:clrMapOvr>
  <mc:AlternateContent xmlns:mc="http://schemas.openxmlformats.org/markup-compatibility/2006">
    <mc:Choice xmlns:p14="http://schemas.microsoft.com/office/powerpoint/2010/main" Requires="p14">
      <p:transition spd="slow" advTm="27458">
        <p14:flip dir="r"/>
      </p:transition>
    </mc:Choice>
    <mc:Fallback>
      <p:transition spd="slow" advTm="274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676">
                                            <p:txEl>
                                              <p:pRg st="0" end="0"/>
                                            </p:txEl>
                                          </p:spTgt>
                                        </p:tgtEl>
                                        <p:attrNameLst>
                                          <p:attrName>style.visibility</p:attrName>
                                        </p:attrNameLst>
                                      </p:cBhvr>
                                      <p:to>
                                        <p:strVal val="visible"/>
                                      </p:to>
                                    </p:set>
                                    <p:animEffect transition="in" filter="fade">
                                      <p:cBhvr>
                                        <p:cTn id="11" dur="500"/>
                                        <p:tgtEl>
                                          <p:spTgt spid="2867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8676">
                                            <p:txEl>
                                              <p:pRg st="1" end="1"/>
                                            </p:txEl>
                                          </p:spTgt>
                                        </p:tgtEl>
                                        <p:attrNameLst>
                                          <p:attrName>style.visibility</p:attrName>
                                        </p:attrNameLst>
                                      </p:cBhvr>
                                      <p:to>
                                        <p:strVal val="visible"/>
                                      </p:to>
                                    </p:set>
                                    <p:animEffect transition="in" filter="fade">
                                      <p:cBhvr>
                                        <p:cTn id="14" dur="500"/>
                                        <p:tgtEl>
                                          <p:spTgt spid="28676">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animEffect transition="in" filter="fade">
                                      <p:cBhvr>
                                        <p:cTn id="17" dur="500"/>
                                        <p:tgtEl>
                                          <p:spTgt spid="2867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xEl>
                                              <p:pRg st="4" end="4"/>
                                            </p:txEl>
                                          </p:spTgt>
                                        </p:tgtEl>
                                        <p:attrNameLst>
                                          <p:attrName>style.visibility</p:attrName>
                                        </p:attrNameLst>
                                      </p:cBhvr>
                                      <p:to>
                                        <p:strVal val="visible"/>
                                      </p:to>
                                    </p:set>
                                    <p:animEffect transition="in" filter="fade">
                                      <p:cBhvr>
                                        <p:cTn id="20" dur="500"/>
                                        <p:tgtEl>
                                          <p:spTgt spid="2867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8676">
                                            <p:txEl>
                                              <p:pRg st="5" end="5"/>
                                            </p:txEl>
                                          </p:spTgt>
                                        </p:tgtEl>
                                        <p:attrNameLst>
                                          <p:attrName>style.visibility</p:attrName>
                                        </p:attrNameLst>
                                      </p:cBhvr>
                                      <p:to>
                                        <p:strVal val="visible"/>
                                      </p:to>
                                    </p:set>
                                    <p:animEffect transition="in" filter="fade">
                                      <p:cBhvr>
                                        <p:cTn id="23" dur="500"/>
                                        <p:tgtEl>
                                          <p:spTgt spid="2867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8676">
                                            <p:txEl>
                                              <p:pRg st="6" end="6"/>
                                            </p:txEl>
                                          </p:spTgt>
                                        </p:tgtEl>
                                        <p:attrNameLst>
                                          <p:attrName>style.visibility</p:attrName>
                                        </p:attrNameLst>
                                      </p:cBhvr>
                                      <p:to>
                                        <p:strVal val="visible"/>
                                      </p:to>
                                    </p:set>
                                    <p:animEffect transition="in" filter="fade">
                                      <p:cBhvr>
                                        <p:cTn id="26" dur="500"/>
                                        <p:tgtEl>
                                          <p:spTgt spid="28676">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8676">
                                            <p:txEl>
                                              <p:pRg st="7" end="7"/>
                                            </p:txEl>
                                          </p:spTgt>
                                        </p:tgtEl>
                                        <p:attrNameLst>
                                          <p:attrName>style.visibility</p:attrName>
                                        </p:attrNameLst>
                                      </p:cBhvr>
                                      <p:to>
                                        <p:strVal val="visible"/>
                                      </p:to>
                                    </p:set>
                                    <p:animEffect transition="in" filter="fade">
                                      <p:cBhvr>
                                        <p:cTn id="29" dur="500"/>
                                        <p:tgtEl>
                                          <p:spTgt spid="28676">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8676">
                                            <p:txEl>
                                              <p:pRg st="8" end="8"/>
                                            </p:txEl>
                                          </p:spTgt>
                                        </p:tgtEl>
                                        <p:attrNameLst>
                                          <p:attrName>style.visibility</p:attrName>
                                        </p:attrNameLst>
                                      </p:cBhvr>
                                      <p:to>
                                        <p:strVal val="visible"/>
                                      </p:to>
                                    </p:set>
                                    <p:animEffect transition="in" filter="fade">
                                      <p:cBhvr>
                                        <p:cTn id="32" dur="500"/>
                                        <p:tgtEl>
                                          <p:spTgt spid="2867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8676">
                                            <p:txEl>
                                              <p:pRg st="10" end="10"/>
                                            </p:txEl>
                                          </p:spTgt>
                                        </p:tgtEl>
                                        <p:attrNameLst>
                                          <p:attrName>style.visibility</p:attrName>
                                        </p:attrNameLst>
                                      </p:cBhvr>
                                      <p:to>
                                        <p:strVal val="visible"/>
                                      </p:to>
                                    </p:set>
                                    <p:animEffect transition="in" filter="fade">
                                      <p:cBhvr>
                                        <p:cTn id="35" dur="500"/>
                                        <p:tgtEl>
                                          <p:spTgt spid="28676">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8676">
                                            <p:txEl>
                                              <p:pRg st="11" end="11"/>
                                            </p:txEl>
                                          </p:spTgt>
                                        </p:tgtEl>
                                        <p:attrNameLst>
                                          <p:attrName>style.visibility</p:attrName>
                                        </p:attrNameLst>
                                      </p:cBhvr>
                                      <p:to>
                                        <p:strVal val="visible"/>
                                      </p:to>
                                    </p:set>
                                    <p:animEffect transition="in" filter="fade">
                                      <p:cBhvr>
                                        <p:cTn id="38" dur="500"/>
                                        <p:tgtEl>
                                          <p:spTgt spid="28676">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8676">
                                            <p:txEl>
                                              <p:pRg st="12" end="12"/>
                                            </p:txEl>
                                          </p:spTgt>
                                        </p:tgtEl>
                                        <p:attrNameLst>
                                          <p:attrName>style.visibility</p:attrName>
                                        </p:attrNameLst>
                                      </p:cBhvr>
                                      <p:to>
                                        <p:strVal val="visible"/>
                                      </p:to>
                                    </p:set>
                                    <p:animEffect transition="in" filter="fade">
                                      <p:cBhvr>
                                        <p:cTn id="41" dur="500"/>
                                        <p:tgtEl>
                                          <p:spTgt spid="28676">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14"/>
                </p:tgtEl>
              </p:cMediaNode>
            </p:audio>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56BF-0F3A-54AC-838D-E058D25CB1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F97E61-777D-997F-6145-1CD43E23C99F}"/>
              </a:ext>
            </a:extLst>
          </p:cNvPr>
          <p:cNvSpPr>
            <a:spLocks noGrp="1"/>
          </p:cNvSpPr>
          <p:nvPr>
            <p:ph type="title"/>
          </p:nvPr>
        </p:nvSpPr>
        <p:spPr/>
        <p:txBody>
          <a:bodyPr/>
          <a:lstStyle/>
          <a:p>
            <a:pPr>
              <a:defRPr/>
            </a:pPr>
            <a:r>
              <a:rPr lang="en-US" dirty="0"/>
              <a:t>Using the Simple Factory</a:t>
            </a:r>
            <a:endParaRPr lang="en-SG" dirty="0"/>
          </a:p>
        </p:txBody>
      </p:sp>
      <p:sp>
        <p:nvSpPr>
          <p:cNvPr id="28676" name="Content Placeholder 2">
            <a:extLst>
              <a:ext uri="{FF2B5EF4-FFF2-40B4-BE49-F238E27FC236}">
                <a16:creationId xmlns:a16="http://schemas.microsoft.com/office/drawing/2014/main" id="{5A385A08-1D72-69AC-9341-ECB775CF5BE3}"/>
              </a:ext>
            </a:extLst>
          </p:cNvPr>
          <p:cNvSpPr>
            <a:spLocks noGrp="1"/>
          </p:cNvSpPr>
          <p:nvPr>
            <p:ph idx="1"/>
          </p:nvPr>
        </p:nvSpPr>
        <p:spPr>
          <a:xfrm>
            <a:off x="388018" y="835077"/>
            <a:ext cx="8496300" cy="5029200"/>
          </a:xfrm>
        </p:spPr>
        <p:txBody>
          <a:bodyPr/>
          <a:lstStyle/>
          <a:p>
            <a:pPr marL="0" indent="0">
              <a:buNone/>
            </a:pPr>
            <a:r>
              <a:rPr lang="en-US" altLang="en-US" sz="2000" dirty="0">
                <a:latin typeface="Courier" pitchFamily="49" charset="0"/>
              </a:rPr>
              <a:t>public class </a:t>
            </a:r>
            <a:r>
              <a:rPr lang="en-US" altLang="en-US" sz="2000" dirty="0" err="1">
                <a:latin typeface="Courier" pitchFamily="49" charset="0"/>
              </a:rPr>
              <a:t>PizzaStore</a:t>
            </a:r>
            <a:r>
              <a:rPr lang="en-US" altLang="en-US" sz="2000" dirty="0">
                <a:latin typeface="Courier" pitchFamily="49" charset="0"/>
              </a:rPr>
              <a:t> {</a:t>
            </a:r>
          </a:p>
          <a:p>
            <a:pPr marL="0" indent="0">
              <a:buNone/>
            </a:pPr>
            <a:r>
              <a:rPr lang="en-US" altLang="en-US" sz="2000" dirty="0">
                <a:latin typeface="Courier" pitchFamily="49" charset="0"/>
              </a:rPr>
              <a:t>    private </a:t>
            </a:r>
            <a:r>
              <a:rPr lang="en-US" altLang="en-US" sz="2000" dirty="0" err="1">
                <a:latin typeface="Courier" pitchFamily="49" charset="0"/>
              </a:rPr>
              <a:t>SimplePizzaFactory</a:t>
            </a:r>
            <a:r>
              <a:rPr lang="en-US" altLang="en-US" sz="2000" dirty="0">
                <a:latin typeface="Courier" pitchFamily="49" charset="0"/>
              </a:rPr>
              <a:t> factory;</a:t>
            </a:r>
          </a:p>
          <a:p>
            <a:pPr marL="0" indent="0">
              <a:buNone/>
            </a:pPr>
            <a:r>
              <a:rPr lang="en-US" altLang="en-US" sz="2000" dirty="0">
                <a:latin typeface="Courier" pitchFamily="49" charset="0"/>
              </a:rPr>
              <a:t>    public </a:t>
            </a:r>
            <a:r>
              <a:rPr lang="en-US" altLang="en-US" sz="2000" dirty="0" err="1">
                <a:latin typeface="Courier" pitchFamily="49" charset="0"/>
              </a:rPr>
              <a:t>PizzaStore</a:t>
            </a:r>
            <a:r>
              <a:rPr lang="en-US" altLang="en-US" sz="2000" dirty="0">
                <a:latin typeface="Courier" pitchFamily="49" charset="0"/>
              </a:rPr>
              <a:t>(</a:t>
            </a:r>
            <a:r>
              <a:rPr lang="en-US" altLang="en-US" sz="2000" dirty="0" err="1">
                <a:latin typeface="Courier" pitchFamily="49" charset="0"/>
              </a:rPr>
              <a:t>SimplePizzaFactory</a:t>
            </a:r>
            <a:r>
              <a:rPr lang="en-US" altLang="en-US" sz="2000" dirty="0">
                <a:latin typeface="Courier" pitchFamily="49" charset="0"/>
              </a:rPr>
              <a:t> factory) {      	  </a:t>
            </a:r>
            <a:r>
              <a:rPr lang="en-US" altLang="en-US" sz="2000" dirty="0" err="1">
                <a:latin typeface="Courier" pitchFamily="49" charset="0"/>
              </a:rPr>
              <a:t>this.factory</a:t>
            </a:r>
            <a:r>
              <a:rPr lang="en-US" altLang="en-US" sz="2000" dirty="0">
                <a:latin typeface="Courier" pitchFamily="49" charset="0"/>
              </a:rPr>
              <a:t> = factory; </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Pizza </a:t>
            </a:r>
            <a:r>
              <a:rPr lang="en-US" altLang="en-US" sz="2000" dirty="0" err="1">
                <a:latin typeface="Courier" pitchFamily="49" charset="0"/>
              </a:rPr>
              <a:t>orderPizza</a:t>
            </a:r>
            <a:r>
              <a:rPr lang="en-US" altLang="en-US" sz="2000" dirty="0">
                <a:latin typeface="Courier" pitchFamily="49" charset="0"/>
              </a:rPr>
              <a:t>(string type) {</a:t>
            </a:r>
          </a:p>
          <a:p>
            <a:pPr marL="0" indent="0">
              <a:buNone/>
            </a:pPr>
            <a:r>
              <a:rPr lang="en-US" altLang="en-US" sz="2000" dirty="0">
                <a:latin typeface="Courier" pitchFamily="49" charset="0"/>
              </a:rPr>
              <a:t>        Pizza </a:t>
            </a:r>
            <a:r>
              <a:rPr lang="en-US" altLang="en-US" sz="2000" dirty="0" err="1">
                <a:latin typeface="Courier" pitchFamily="49" charset="0"/>
              </a:rPr>
              <a:t>pizza</a:t>
            </a:r>
            <a:r>
              <a:rPr lang="en-US" altLang="en-US" sz="2000" dirty="0">
                <a:latin typeface="Courier" pitchFamily="49" charset="0"/>
              </a:rPr>
              <a:t> = </a:t>
            </a:r>
            <a:r>
              <a:rPr lang="en-US" altLang="en-US" sz="2000" dirty="0" err="1">
                <a:latin typeface="Courier" pitchFamily="49" charset="0"/>
              </a:rPr>
              <a:t>factory.createPizza</a:t>
            </a:r>
            <a:r>
              <a:rPr lang="en-US" altLang="en-US" sz="2000" dirty="0">
                <a:latin typeface="Courier" pitchFamily="49" charset="0"/>
              </a:rPr>
              <a:t>(type); </a:t>
            </a:r>
          </a:p>
          <a:p>
            <a:pPr marL="0" indent="0">
              <a:buNone/>
            </a:pPr>
            <a:r>
              <a:rPr lang="en-US" altLang="en-US" sz="2000" dirty="0">
                <a:latin typeface="Courier" pitchFamily="49" charset="0"/>
              </a:rPr>
              <a:t>        </a:t>
            </a:r>
            <a:r>
              <a:rPr lang="en-US" altLang="en-US" sz="2000" dirty="0" err="1">
                <a:latin typeface="Courier" pitchFamily="49" charset="0"/>
              </a:rPr>
              <a:t>pizza.prepare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pizza.bake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pizza.cut</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pizza.box</a:t>
            </a:r>
            <a:r>
              <a:rPr lang="en-US" altLang="en-US" sz="2000" dirty="0">
                <a:latin typeface="Courier" pitchFamily="49" charset="0"/>
              </a:rPr>
              <a:t>();</a:t>
            </a:r>
          </a:p>
          <a:p>
            <a:pPr marL="0" indent="0">
              <a:buNone/>
            </a:pPr>
            <a:r>
              <a:rPr lang="en-US" altLang="en-US" sz="2000" dirty="0">
                <a:latin typeface="Courier" pitchFamily="49" charset="0"/>
              </a:rPr>
              <a:t>        return pizza;</a:t>
            </a:r>
          </a:p>
          <a:p>
            <a:pPr marL="0" indent="0">
              <a:buNone/>
            </a:pPr>
            <a:r>
              <a:rPr lang="en-US" altLang="en-US" sz="2000" dirty="0">
                <a:latin typeface="Courier" pitchFamily="49" charset="0"/>
              </a:rPr>
              <a:t>    }</a:t>
            </a:r>
          </a:p>
          <a:p>
            <a:pPr marL="0" indent="0">
              <a:buNone/>
            </a:pPr>
            <a:r>
              <a:rPr lang="en-US" altLang="en-US" sz="2000" dirty="0">
                <a:latin typeface="Courier" pitchFamily="49" charset="0"/>
              </a:rPr>
              <a:t>}</a:t>
            </a:r>
          </a:p>
        </p:txBody>
      </p:sp>
      <p:sp>
        <p:nvSpPr>
          <p:cNvPr id="4" name="Rectangle 3">
            <a:extLst>
              <a:ext uri="{FF2B5EF4-FFF2-40B4-BE49-F238E27FC236}">
                <a16:creationId xmlns:a16="http://schemas.microsoft.com/office/drawing/2014/main" id="{E3C9F79F-3E94-1856-F1FB-A20EB3675AAE}"/>
              </a:ext>
            </a:extLst>
          </p:cNvPr>
          <p:cNvSpPr/>
          <p:nvPr/>
        </p:nvSpPr>
        <p:spPr bwMode="auto">
          <a:xfrm>
            <a:off x="990600" y="1295400"/>
            <a:ext cx="5486400" cy="254901"/>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58D5F4CF-EF57-F0CA-CD86-D852C336E861}"/>
              </a:ext>
            </a:extLst>
          </p:cNvPr>
          <p:cNvSpPr/>
          <p:nvPr/>
        </p:nvSpPr>
        <p:spPr bwMode="auto">
          <a:xfrm>
            <a:off x="1485900" y="3349678"/>
            <a:ext cx="6324600" cy="334224"/>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15">
            <a:extLst>
              <a:ext uri="{FF2B5EF4-FFF2-40B4-BE49-F238E27FC236}">
                <a16:creationId xmlns:a16="http://schemas.microsoft.com/office/drawing/2014/main" id="{1C9F3D91-0114-1918-E541-6698F4AC0013}"/>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6</a:t>
            </a:fld>
            <a:endParaRPr lang="en-US" dirty="0"/>
          </a:p>
        </p:txBody>
      </p:sp>
      <p:pic>
        <p:nvPicPr>
          <p:cNvPr id="13" name="Audio 12">
            <a:hlinkClick r:id="" action="ppaction://media"/>
            <a:extLst>
              <a:ext uri="{FF2B5EF4-FFF2-40B4-BE49-F238E27FC236}">
                <a16:creationId xmlns:a16="http://schemas.microsoft.com/office/drawing/2014/main" id="{FA12F3C1-9A17-11BA-1822-0CEDDC8236A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215186412"/>
      </p:ext>
    </p:extLst>
  </p:cSld>
  <p:clrMapOvr>
    <a:masterClrMapping/>
  </p:clrMapOvr>
  <mc:AlternateContent xmlns:mc="http://schemas.openxmlformats.org/markup-compatibility/2006">
    <mc:Choice xmlns:p14="http://schemas.microsoft.com/office/powerpoint/2010/main" Requires="p14">
      <p:transition spd="slow" advTm="36731">
        <p14:flip dir="r"/>
      </p:transition>
    </mc:Choice>
    <mc:Fallback>
      <p:transition spd="slow" advTm="367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3"/>
                </p:tgtEl>
              </p:cMediaNode>
            </p:audio>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D7F64-0B8C-93AE-3D23-49F5DEC6CDB0}"/>
              </a:ext>
            </a:extLst>
          </p:cNvPr>
          <p:cNvSpPr>
            <a:spLocks noGrp="1"/>
          </p:cNvSpPr>
          <p:nvPr>
            <p:ph type="title"/>
          </p:nvPr>
        </p:nvSpPr>
        <p:spPr/>
        <p:txBody>
          <a:bodyPr/>
          <a:lstStyle/>
          <a:p>
            <a:r>
              <a:rPr lang="en-US" dirty="0"/>
              <a:t>Simple Factory</a:t>
            </a:r>
            <a:endParaRPr lang="en-GB" dirty="0"/>
          </a:p>
        </p:txBody>
      </p:sp>
      <p:sp>
        <p:nvSpPr>
          <p:cNvPr id="3" name="Content Placeholder 2">
            <a:extLst>
              <a:ext uri="{FF2B5EF4-FFF2-40B4-BE49-F238E27FC236}">
                <a16:creationId xmlns:a16="http://schemas.microsoft.com/office/drawing/2014/main" id="{9FAE8FBD-4DE6-EDBC-60DB-CC88AC8C588F}"/>
              </a:ext>
            </a:extLst>
          </p:cNvPr>
          <p:cNvSpPr>
            <a:spLocks noGrp="1"/>
          </p:cNvSpPr>
          <p:nvPr>
            <p:ph idx="1"/>
          </p:nvPr>
        </p:nvSpPr>
        <p:spPr>
          <a:xfrm>
            <a:off x="381000" y="4343400"/>
            <a:ext cx="8153400" cy="1905000"/>
          </a:xfrm>
        </p:spPr>
        <p:txBody>
          <a:bodyPr/>
          <a:lstStyle/>
          <a:p>
            <a:r>
              <a:rPr lang="en-US" dirty="0"/>
              <a:t>Simple Factory is not really a design pattern</a:t>
            </a:r>
          </a:p>
          <a:p>
            <a:pPr lvl="1"/>
            <a:r>
              <a:rPr lang="en-US" dirty="0"/>
              <a:t>But it is not a bad start…</a:t>
            </a:r>
            <a:endParaRPr lang="en-GB" dirty="0"/>
          </a:p>
        </p:txBody>
      </p:sp>
      <p:pic>
        <p:nvPicPr>
          <p:cNvPr id="8" name="Picture 7">
            <a:extLst>
              <a:ext uri="{FF2B5EF4-FFF2-40B4-BE49-F238E27FC236}">
                <a16:creationId xmlns:a16="http://schemas.microsoft.com/office/drawing/2014/main" id="{7542C3A9-7803-ED7E-6DA5-2EA37E4B3232}"/>
              </a:ext>
            </a:extLst>
          </p:cNvPr>
          <p:cNvPicPr>
            <a:picLocks noChangeAspect="1"/>
          </p:cNvPicPr>
          <p:nvPr/>
        </p:nvPicPr>
        <p:blipFill>
          <a:blip r:embed="rId6"/>
          <a:stretch>
            <a:fillRect/>
          </a:stretch>
        </p:blipFill>
        <p:spPr>
          <a:xfrm>
            <a:off x="533400" y="1295400"/>
            <a:ext cx="8097380" cy="2600688"/>
          </a:xfrm>
          <a:prstGeom prst="rect">
            <a:avLst/>
          </a:prstGeom>
        </p:spPr>
      </p:pic>
      <p:sp>
        <p:nvSpPr>
          <p:cNvPr id="9" name="Rectangle 15">
            <a:extLst>
              <a:ext uri="{FF2B5EF4-FFF2-40B4-BE49-F238E27FC236}">
                <a16:creationId xmlns:a16="http://schemas.microsoft.com/office/drawing/2014/main" id="{F8EE482D-05FC-2262-7657-4D5922ACADC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7</a:t>
            </a:fld>
            <a:endParaRPr lang="en-US" dirty="0"/>
          </a:p>
        </p:txBody>
      </p:sp>
      <p:sp>
        <p:nvSpPr>
          <p:cNvPr id="4" name="Rectangle 3">
            <a:extLst>
              <a:ext uri="{FF2B5EF4-FFF2-40B4-BE49-F238E27FC236}">
                <a16:creationId xmlns:a16="http://schemas.microsoft.com/office/drawing/2014/main" id="{57E93613-C308-9E83-068F-E61E80F0D2F3}"/>
              </a:ext>
            </a:extLst>
          </p:cNvPr>
          <p:cNvSpPr/>
          <p:nvPr/>
        </p:nvSpPr>
        <p:spPr bwMode="auto">
          <a:xfrm>
            <a:off x="489156" y="1524000"/>
            <a:ext cx="4082843" cy="79329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AB4EEBBF-32CE-550F-FF4D-4D1468356406}"/>
              </a:ext>
            </a:extLst>
          </p:cNvPr>
          <p:cNvSpPr/>
          <p:nvPr/>
        </p:nvSpPr>
        <p:spPr bwMode="auto">
          <a:xfrm>
            <a:off x="5600699" y="1295400"/>
            <a:ext cx="1257301" cy="12954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5" name="Audio 14">
            <a:hlinkClick r:id="" action="ppaction://media"/>
            <a:extLst>
              <a:ext uri="{FF2B5EF4-FFF2-40B4-BE49-F238E27FC236}">
                <a16:creationId xmlns:a16="http://schemas.microsoft.com/office/drawing/2014/main" id="{5434F40C-742A-01F9-C4F5-76B0F4441E3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797880449"/>
      </p:ext>
    </p:extLst>
  </p:cSld>
  <p:clrMapOvr>
    <a:masterClrMapping/>
  </p:clrMapOvr>
  <mc:AlternateContent xmlns:mc="http://schemas.openxmlformats.org/markup-compatibility/2006">
    <mc:Choice xmlns:p14="http://schemas.microsoft.com/office/powerpoint/2010/main" Requires="p14">
      <p:transition spd="slow" advTm="44403">
        <p14:flip dir="r"/>
      </p:transition>
    </mc:Choice>
    <mc:Fallback>
      <p:transition spd="slow" advTm="444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5"/>
                </p:tgtEl>
              </p:cMediaNode>
            </p:audio>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9583-1CF8-9D9D-002D-BBC033E55C22}"/>
              </a:ext>
            </a:extLst>
          </p:cNvPr>
          <p:cNvSpPr>
            <a:spLocks noGrp="1"/>
          </p:cNvSpPr>
          <p:nvPr>
            <p:ph type="title"/>
          </p:nvPr>
        </p:nvSpPr>
        <p:spPr/>
        <p:txBody>
          <a:bodyPr/>
          <a:lstStyle/>
          <a:p>
            <a:r>
              <a:rPr lang="en-US" dirty="0"/>
              <a:t>New Requirement - Franchising</a:t>
            </a:r>
            <a:endParaRPr lang="en-GB" dirty="0"/>
          </a:p>
        </p:txBody>
      </p:sp>
      <p:sp>
        <p:nvSpPr>
          <p:cNvPr id="3" name="Content Placeholder 2">
            <a:extLst>
              <a:ext uri="{FF2B5EF4-FFF2-40B4-BE49-F238E27FC236}">
                <a16:creationId xmlns:a16="http://schemas.microsoft.com/office/drawing/2014/main" id="{30D74CB8-141B-39F5-9343-708D977E5155}"/>
              </a:ext>
            </a:extLst>
          </p:cNvPr>
          <p:cNvSpPr>
            <a:spLocks noGrp="1"/>
          </p:cNvSpPr>
          <p:nvPr>
            <p:ph idx="1"/>
          </p:nvPr>
        </p:nvSpPr>
        <p:spPr/>
        <p:txBody>
          <a:bodyPr/>
          <a:lstStyle/>
          <a:p>
            <a:r>
              <a:rPr lang="en-US" dirty="0" err="1"/>
              <a:t>PizzaHot</a:t>
            </a:r>
            <a:r>
              <a:rPr lang="en-US" dirty="0"/>
              <a:t> is opening shops in different cities</a:t>
            </a:r>
          </a:p>
          <a:p>
            <a:pPr lvl="1"/>
            <a:r>
              <a:rPr lang="en-GB" dirty="0"/>
              <a:t>Different cities have different styles of pizza</a:t>
            </a:r>
          </a:p>
        </p:txBody>
      </p:sp>
      <p:pic>
        <p:nvPicPr>
          <p:cNvPr id="1028" name="Picture 4" descr="New York Style Pizza Delivery Near Me | Papa Johns">
            <a:extLst>
              <a:ext uri="{FF2B5EF4-FFF2-40B4-BE49-F238E27FC236}">
                <a16:creationId xmlns:a16="http://schemas.microsoft.com/office/drawing/2014/main" id="{7A5CEDFE-2185-9BEF-A0F6-333C36B714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362200"/>
            <a:ext cx="3717396"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icago-style pizza - Wikipedia">
            <a:extLst>
              <a:ext uri="{FF2B5EF4-FFF2-40B4-BE49-F238E27FC236}">
                <a16:creationId xmlns:a16="http://schemas.microsoft.com/office/drawing/2014/main" id="{9A7F58A7-E7F2-6995-3E96-32E305FE1B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0964" y="2362200"/>
            <a:ext cx="3571875" cy="2381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7B3A12-5A41-74B5-8616-8BF18B5238F6}"/>
              </a:ext>
            </a:extLst>
          </p:cNvPr>
          <p:cNvSpPr txBox="1"/>
          <p:nvPr/>
        </p:nvSpPr>
        <p:spPr>
          <a:xfrm>
            <a:off x="1158484" y="4924961"/>
            <a:ext cx="2619628" cy="1323439"/>
          </a:xfrm>
          <a:prstGeom prst="rect">
            <a:avLst/>
          </a:prstGeom>
          <a:noFill/>
        </p:spPr>
        <p:txBody>
          <a:bodyPr wrap="none" rtlCol="0">
            <a:spAutoFit/>
          </a:bodyPr>
          <a:lstStyle/>
          <a:p>
            <a:r>
              <a:rPr lang="en-US" sz="1600" b="1" dirty="0"/>
              <a:t>New York Style Pizza</a:t>
            </a:r>
          </a:p>
          <a:p>
            <a:pPr marL="285750" indent="-285750">
              <a:buFontTx/>
              <a:buChar char="-"/>
            </a:pPr>
            <a:r>
              <a:rPr lang="en-US" sz="1600" dirty="0"/>
              <a:t>thin, crispy crust</a:t>
            </a:r>
          </a:p>
          <a:p>
            <a:pPr marL="285750" indent="-285750">
              <a:buFontTx/>
              <a:buChar char="-"/>
            </a:pPr>
            <a:r>
              <a:rPr lang="en-US" sz="1600" dirty="0"/>
              <a:t>Reggiano cheese</a:t>
            </a:r>
          </a:p>
          <a:p>
            <a:pPr marL="285750" indent="-285750">
              <a:buFontTx/>
              <a:buChar char="-"/>
            </a:pPr>
            <a:r>
              <a:rPr lang="en-US" sz="1600" dirty="0"/>
              <a:t>Marinara sauce</a:t>
            </a:r>
          </a:p>
          <a:p>
            <a:pPr marL="285750" indent="-285750">
              <a:buFontTx/>
              <a:buChar char="-"/>
            </a:pPr>
            <a:endParaRPr lang="en-GB" sz="1600" dirty="0"/>
          </a:p>
        </p:txBody>
      </p:sp>
      <p:sp>
        <p:nvSpPr>
          <p:cNvPr id="7" name="TextBox 6">
            <a:extLst>
              <a:ext uri="{FF2B5EF4-FFF2-40B4-BE49-F238E27FC236}">
                <a16:creationId xmlns:a16="http://schemas.microsoft.com/office/drawing/2014/main" id="{275DE8C6-A513-9291-FFF9-83C5C1CFBDA6}"/>
              </a:ext>
            </a:extLst>
          </p:cNvPr>
          <p:cNvSpPr txBox="1"/>
          <p:nvPr/>
        </p:nvSpPr>
        <p:spPr>
          <a:xfrm>
            <a:off x="5277087" y="4920950"/>
            <a:ext cx="2451312" cy="1323439"/>
          </a:xfrm>
          <a:prstGeom prst="rect">
            <a:avLst/>
          </a:prstGeom>
          <a:noFill/>
        </p:spPr>
        <p:txBody>
          <a:bodyPr wrap="none" rtlCol="0">
            <a:spAutoFit/>
          </a:bodyPr>
          <a:lstStyle/>
          <a:p>
            <a:r>
              <a:rPr lang="en-US" sz="1600" b="1" dirty="0"/>
              <a:t>Chicago Style Pizza</a:t>
            </a:r>
          </a:p>
          <a:p>
            <a:pPr marL="285750" indent="-285750">
              <a:buFontTx/>
              <a:buChar char="-"/>
            </a:pPr>
            <a:r>
              <a:rPr lang="en-US" sz="1600" dirty="0"/>
              <a:t>Thick crust</a:t>
            </a:r>
          </a:p>
          <a:p>
            <a:pPr marL="285750" indent="-285750">
              <a:buFontTx/>
              <a:buChar char="-"/>
            </a:pPr>
            <a:r>
              <a:rPr lang="en-US" sz="1600" dirty="0"/>
              <a:t>Mozzarella cheese</a:t>
            </a:r>
          </a:p>
          <a:p>
            <a:pPr marL="285750" indent="-285750">
              <a:buFontTx/>
              <a:buChar char="-"/>
            </a:pPr>
            <a:r>
              <a:rPr lang="en-US" sz="1600" dirty="0"/>
              <a:t>Plum tomato sauce</a:t>
            </a:r>
          </a:p>
          <a:p>
            <a:pPr marL="285750" indent="-285750">
              <a:buFontTx/>
              <a:buChar char="-"/>
            </a:pPr>
            <a:endParaRPr lang="en-GB" sz="1600" dirty="0"/>
          </a:p>
        </p:txBody>
      </p:sp>
      <p:sp>
        <p:nvSpPr>
          <p:cNvPr id="8" name="Rectangle 15">
            <a:extLst>
              <a:ext uri="{FF2B5EF4-FFF2-40B4-BE49-F238E27FC236}">
                <a16:creationId xmlns:a16="http://schemas.microsoft.com/office/drawing/2014/main" id="{D131ECF1-DA58-A90A-B45D-35A8227DCB9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8</a:t>
            </a:fld>
            <a:endParaRPr lang="en-US" dirty="0"/>
          </a:p>
        </p:txBody>
      </p:sp>
      <p:pic>
        <p:nvPicPr>
          <p:cNvPr id="18" name="Audio 17">
            <a:hlinkClick r:id="" action="ppaction://media"/>
            <a:extLst>
              <a:ext uri="{FF2B5EF4-FFF2-40B4-BE49-F238E27FC236}">
                <a16:creationId xmlns:a16="http://schemas.microsoft.com/office/drawing/2014/main" id="{654CEC61-1444-3E16-6F96-A880566A959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3119248175"/>
      </p:ext>
    </p:extLst>
  </p:cSld>
  <p:clrMapOvr>
    <a:masterClrMapping/>
  </p:clrMapOvr>
  <mc:AlternateContent xmlns:mc="http://schemas.openxmlformats.org/markup-compatibility/2006">
    <mc:Choice xmlns:p14="http://schemas.microsoft.com/office/powerpoint/2010/main" Requires="p14">
      <p:transition spd="slow" advTm="48340">
        <p14:flip dir="r"/>
      </p:transition>
    </mc:Choice>
    <mc:Fallback>
      <p:transition spd="slow" advTm="483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8"/>
                </p:tgtEl>
              </p:cMediaNode>
            </p:audio>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D71AC-8D2C-A3A5-CAC0-3CDE8D726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C12FB6-748F-1E46-7FDC-931F1C33845D}"/>
              </a:ext>
            </a:extLst>
          </p:cNvPr>
          <p:cNvSpPr>
            <a:spLocks noGrp="1"/>
          </p:cNvSpPr>
          <p:nvPr>
            <p:ph type="title"/>
          </p:nvPr>
        </p:nvSpPr>
        <p:spPr/>
        <p:txBody>
          <a:bodyPr/>
          <a:lstStyle/>
          <a:p>
            <a:pPr>
              <a:defRPr/>
            </a:pPr>
            <a:r>
              <a:rPr lang="en-US" dirty="0"/>
              <a:t>Let’s Make </a:t>
            </a:r>
            <a:r>
              <a:rPr lang="en-US" dirty="0" err="1"/>
              <a:t>PizzaStore</a:t>
            </a:r>
            <a:r>
              <a:rPr lang="en-US" dirty="0"/>
              <a:t> abstract</a:t>
            </a:r>
            <a:endParaRPr lang="en-SG" dirty="0"/>
          </a:p>
        </p:txBody>
      </p:sp>
      <p:sp>
        <p:nvSpPr>
          <p:cNvPr id="28676" name="Content Placeholder 2">
            <a:extLst>
              <a:ext uri="{FF2B5EF4-FFF2-40B4-BE49-F238E27FC236}">
                <a16:creationId xmlns:a16="http://schemas.microsoft.com/office/drawing/2014/main" id="{DEDEE89A-3BCB-9882-6593-C90E46CCA394}"/>
              </a:ext>
            </a:extLst>
          </p:cNvPr>
          <p:cNvSpPr>
            <a:spLocks noGrp="1"/>
          </p:cNvSpPr>
          <p:nvPr>
            <p:ph idx="1"/>
          </p:nvPr>
        </p:nvSpPr>
        <p:spPr>
          <a:xfrm>
            <a:off x="388018" y="990600"/>
            <a:ext cx="8496300" cy="5029200"/>
          </a:xfrm>
        </p:spPr>
        <p:txBody>
          <a:bodyPr/>
          <a:lstStyle/>
          <a:p>
            <a:pPr marL="0" indent="0">
              <a:buNone/>
            </a:pPr>
            <a:r>
              <a:rPr lang="en-US" altLang="en-US" sz="2000" dirty="0">
                <a:latin typeface="Courier" pitchFamily="49" charset="0"/>
              </a:rPr>
              <a:t>public abstract class </a:t>
            </a:r>
            <a:r>
              <a:rPr lang="en-US" altLang="en-US" sz="2000" dirty="0" err="1">
                <a:latin typeface="Courier" pitchFamily="49" charset="0"/>
              </a:rPr>
              <a:t>PizzaStore</a:t>
            </a: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public Pizza </a:t>
            </a:r>
            <a:r>
              <a:rPr lang="en-US" altLang="en-US" sz="2000" dirty="0" err="1">
                <a:latin typeface="Courier" pitchFamily="49" charset="0"/>
              </a:rPr>
              <a:t>orderPizza</a:t>
            </a:r>
            <a:r>
              <a:rPr lang="en-US" altLang="en-US" sz="2000" dirty="0">
                <a:latin typeface="Courier" pitchFamily="49" charset="0"/>
              </a:rPr>
              <a:t>(string type) {</a:t>
            </a:r>
          </a:p>
          <a:p>
            <a:pPr marL="0" indent="0">
              <a:buNone/>
            </a:pPr>
            <a:r>
              <a:rPr lang="en-US" altLang="en-US" sz="2000" dirty="0">
                <a:latin typeface="Courier" pitchFamily="49" charset="0"/>
              </a:rPr>
              <a:t>        Pizza </a:t>
            </a:r>
            <a:r>
              <a:rPr lang="en-US" altLang="en-US" sz="2000" dirty="0" err="1">
                <a:latin typeface="Courier" pitchFamily="49" charset="0"/>
              </a:rPr>
              <a:t>pizza</a:t>
            </a:r>
            <a:r>
              <a:rPr lang="en-US" altLang="en-US" sz="2000" dirty="0">
                <a:latin typeface="Courier" pitchFamily="49" charset="0"/>
              </a:rPr>
              <a:t> = </a:t>
            </a:r>
            <a:r>
              <a:rPr lang="en-US" altLang="en-US" sz="2000" dirty="0" err="1">
                <a:latin typeface="Courier" pitchFamily="49" charset="0"/>
              </a:rPr>
              <a:t>createPizza</a:t>
            </a:r>
            <a:r>
              <a:rPr lang="en-US" altLang="en-US" sz="2000" dirty="0">
                <a:latin typeface="Courier" pitchFamily="49" charset="0"/>
              </a:rPr>
              <a:t>(type); </a:t>
            </a:r>
          </a:p>
          <a:p>
            <a:pPr marL="0" indent="0">
              <a:buNone/>
            </a:pPr>
            <a:r>
              <a:rPr lang="en-US" altLang="en-US" sz="2000" dirty="0">
                <a:latin typeface="Courier" pitchFamily="49" charset="0"/>
              </a:rPr>
              <a:t>        </a:t>
            </a:r>
            <a:r>
              <a:rPr lang="en-US" altLang="en-US" sz="2000" dirty="0" err="1">
                <a:latin typeface="Courier" pitchFamily="49" charset="0"/>
              </a:rPr>
              <a:t>pizza.prepare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pizza.bake</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pizza.cut</a:t>
            </a:r>
            <a:r>
              <a:rPr lang="en-US" altLang="en-US" sz="2000" dirty="0">
                <a:latin typeface="Courier" pitchFamily="49" charset="0"/>
              </a:rPr>
              <a:t>();</a:t>
            </a:r>
          </a:p>
          <a:p>
            <a:pPr marL="0" indent="0">
              <a:buNone/>
            </a:pPr>
            <a:r>
              <a:rPr lang="en-US" altLang="en-US" sz="2000" dirty="0">
                <a:latin typeface="Courier" pitchFamily="49" charset="0"/>
              </a:rPr>
              <a:t>        </a:t>
            </a:r>
            <a:r>
              <a:rPr lang="en-US" altLang="en-US" sz="2000" dirty="0" err="1">
                <a:latin typeface="Courier" pitchFamily="49" charset="0"/>
              </a:rPr>
              <a:t>pizza.box</a:t>
            </a:r>
            <a:r>
              <a:rPr lang="en-US" altLang="en-US" sz="2000" dirty="0">
                <a:latin typeface="Courier" pitchFamily="49" charset="0"/>
              </a:rPr>
              <a:t>();</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return pizza;</a:t>
            </a:r>
          </a:p>
          <a:p>
            <a:pPr marL="0" indent="0">
              <a:buNone/>
            </a:pPr>
            <a:r>
              <a:rPr lang="en-US" altLang="en-US" sz="2000" dirty="0">
                <a:latin typeface="Courier" pitchFamily="49" charset="0"/>
              </a:rPr>
              <a:t>    }</a:t>
            </a:r>
          </a:p>
          <a:p>
            <a:pPr marL="0" indent="0">
              <a:buNone/>
            </a:pPr>
            <a:endParaRPr lang="en-US" altLang="en-US" sz="2000" dirty="0">
              <a:latin typeface="Courier" pitchFamily="49" charset="0"/>
            </a:endParaRPr>
          </a:p>
          <a:p>
            <a:pPr marL="0" indent="0">
              <a:buNone/>
            </a:pPr>
            <a:r>
              <a:rPr lang="en-US" altLang="en-US" sz="2000" dirty="0">
                <a:latin typeface="Courier" pitchFamily="49" charset="0"/>
              </a:rPr>
              <a:t>    protected abstract Pizza </a:t>
            </a:r>
            <a:r>
              <a:rPr lang="en-US" altLang="en-US" sz="2000" dirty="0" err="1">
                <a:latin typeface="Courier" pitchFamily="49" charset="0"/>
              </a:rPr>
              <a:t>createPizza</a:t>
            </a:r>
            <a:r>
              <a:rPr lang="en-US" altLang="en-US" sz="2000" dirty="0">
                <a:latin typeface="Courier" pitchFamily="49" charset="0"/>
              </a:rPr>
              <a:t>(string type);</a:t>
            </a:r>
          </a:p>
          <a:p>
            <a:pPr marL="0" indent="0">
              <a:buNone/>
            </a:pPr>
            <a:r>
              <a:rPr lang="en-US" altLang="en-US" sz="2000" dirty="0">
                <a:latin typeface="Courier" pitchFamily="49" charset="0"/>
              </a:rPr>
              <a:t>}</a:t>
            </a:r>
          </a:p>
        </p:txBody>
      </p:sp>
      <p:sp>
        <p:nvSpPr>
          <p:cNvPr id="4" name="Rectangle 3">
            <a:extLst>
              <a:ext uri="{FF2B5EF4-FFF2-40B4-BE49-F238E27FC236}">
                <a16:creationId xmlns:a16="http://schemas.microsoft.com/office/drawing/2014/main" id="{28B5F60B-83DB-223B-A6C2-3015C700ACC1}"/>
              </a:ext>
            </a:extLst>
          </p:cNvPr>
          <p:cNvSpPr/>
          <p:nvPr/>
        </p:nvSpPr>
        <p:spPr bwMode="auto">
          <a:xfrm>
            <a:off x="1485900" y="1054770"/>
            <a:ext cx="1333500" cy="266933"/>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4D3ED3DA-5F7A-8BA5-E5C5-ABAE206F9008}"/>
              </a:ext>
            </a:extLst>
          </p:cNvPr>
          <p:cNvSpPr/>
          <p:nvPr/>
        </p:nvSpPr>
        <p:spPr bwMode="auto">
          <a:xfrm>
            <a:off x="3657600" y="2133600"/>
            <a:ext cx="2971800" cy="304800"/>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F8FF3B33-FE27-5477-EBAA-C6345CE83A94}"/>
              </a:ext>
            </a:extLst>
          </p:cNvPr>
          <p:cNvSpPr/>
          <p:nvPr/>
        </p:nvSpPr>
        <p:spPr bwMode="auto">
          <a:xfrm>
            <a:off x="990600" y="5410200"/>
            <a:ext cx="7765382" cy="266933"/>
          </a:xfrm>
          <a:prstGeom prst="rect">
            <a:avLst/>
          </a:prstGeom>
          <a:solidFill>
            <a:srgbClr val="FFFF00">
              <a:alpha val="50196"/>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15">
            <a:extLst>
              <a:ext uri="{FF2B5EF4-FFF2-40B4-BE49-F238E27FC236}">
                <a16:creationId xmlns:a16="http://schemas.microsoft.com/office/drawing/2014/main" id="{2EA51B1D-6455-0E7A-0EEE-F1CD68AF647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dirty="0" smtClean="0">
                <a:latin typeface="Arial Narrow" panose="020B0606020202030204" pitchFamily="34" charset="0"/>
              </a:defRPr>
            </a:lvl1pPr>
          </a:lstStyle>
          <a:p>
            <a:pPr>
              <a:defRPr/>
            </a:pPr>
            <a:r>
              <a:rPr lang="en-US" dirty="0"/>
              <a:t>  Lecture </a:t>
            </a:r>
            <a:r>
              <a:rPr lang="en-US" dirty="0">
                <a:solidFill>
                  <a:srgbClr val="FF0000"/>
                </a:solidFill>
              </a:rPr>
              <a:t>6.1</a:t>
            </a:r>
            <a:br>
              <a:rPr lang="en-US" dirty="0"/>
            </a:br>
            <a:r>
              <a:rPr lang="en-US" dirty="0"/>
              <a:t> Slide </a:t>
            </a:r>
            <a:fld id="{FF9B6805-2258-4A0A-A38F-E119E90B2031}" type="slidenum">
              <a:rPr lang="en-US" smtClean="0"/>
              <a:pPr>
                <a:defRPr/>
              </a:pPr>
              <a:t>9</a:t>
            </a:fld>
            <a:endParaRPr lang="en-US" dirty="0"/>
          </a:p>
        </p:txBody>
      </p:sp>
      <p:pic>
        <p:nvPicPr>
          <p:cNvPr id="9" name="Audio 8">
            <a:hlinkClick r:id="" action="ppaction://media"/>
            <a:extLst>
              <a:ext uri="{FF2B5EF4-FFF2-40B4-BE49-F238E27FC236}">
                <a16:creationId xmlns:a16="http://schemas.microsoft.com/office/drawing/2014/main" id="{EEF78517-A4EB-70D3-6141-054A9F492AD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563781433"/>
      </p:ext>
    </p:extLst>
  </p:cSld>
  <p:clrMapOvr>
    <a:masterClrMapping/>
  </p:clrMapOvr>
  <mc:AlternateContent xmlns:mc="http://schemas.openxmlformats.org/markup-compatibility/2006">
    <mc:Choice xmlns:p14="http://schemas.microsoft.com/office/powerpoint/2010/main" Requires="p14">
      <p:transition spd="slow" advTm="49430">
        <p14:flip dir="r"/>
      </p:transition>
    </mc:Choice>
    <mc:Fallback>
      <p:transition spd="slow" advTm="494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676">
                                            <p:txEl>
                                              <p:pRg st="0" end="0"/>
                                            </p:txEl>
                                          </p:spTgt>
                                        </p:tgtEl>
                                        <p:attrNameLst>
                                          <p:attrName>style.visibility</p:attrName>
                                        </p:attrNameLst>
                                      </p:cBhvr>
                                      <p:to>
                                        <p:strVal val="visible"/>
                                      </p:to>
                                    </p:set>
                                    <p:animEffect transition="in" filter="fade">
                                      <p:cBhvr>
                                        <p:cTn id="11" dur="500"/>
                                        <p:tgtEl>
                                          <p:spTgt spid="2867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8676">
                                            <p:txEl>
                                              <p:pRg st="2" end="2"/>
                                            </p:txEl>
                                          </p:spTgt>
                                        </p:tgtEl>
                                        <p:attrNameLst>
                                          <p:attrName>style.visibility</p:attrName>
                                        </p:attrNameLst>
                                      </p:cBhvr>
                                      <p:to>
                                        <p:strVal val="visible"/>
                                      </p:to>
                                    </p:set>
                                    <p:animEffect transition="in" filter="fade">
                                      <p:cBhvr>
                                        <p:cTn id="14" dur="500"/>
                                        <p:tgtEl>
                                          <p:spTgt spid="28676">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8676">
                                            <p:txEl>
                                              <p:pRg st="3" end="3"/>
                                            </p:txEl>
                                          </p:spTgt>
                                        </p:tgtEl>
                                        <p:attrNameLst>
                                          <p:attrName>style.visibility</p:attrName>
                                        </p:attrNameLst>
                                      </p:cBhvr>
                                      <p:to>
                                        <p:strVal val="visible"/>
                                      </p:to>
                                    </p:set>
                                    <p:animEffect transition="in" filter="fade">
                                      <p:cBhvr>
                                        <p:cTn id="17" dur="500"/>
                                        <p:tgtEl>
                                          <p:spTgt spid="2867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xEl>
                                              <p:pRg st="4" end="4"/>
                                            </p:txEl>
                                          </p:spTgt>
                                        </p:tgtEl>
                                        <p:attrNameLst>
                                          <p:attrName>style.visibility</p:attrName>
                                        </p:attrNameLst>
                                      </p:cBhvr>
                                      <p:to>
                                        <p:strVal val="visible"/>
                                      </p:to>
                                    </p:set>
                                    <p:animEffect transition="in" filter="fade">
                                      <p:cBhvr>
                                        <p:cTn id="20" dur="500"/>
                                        <p:tgtEl>
                                          <p:spTgt spid="2867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8676">
                                            <p:txEl>
                                              <p:pRg st="5" end="5"/>
                                            </p:txEl>
                                          </p:spTgt>
                                        </p:tgtEl>
                                        <p:attrNameLst>
                                          <p:attrName>style.visibility</p:attrName>
                                        </p:attrNameLst>
                                      </p:cBhvr>
                                      <p:to>
                                        <p:strVal val="visible"/>
                                      </p:to>
                                    </p:set>
                                    <p:animEffect transition="in" filter="fade">
                                      <p:cBhvr>
                                        <p:cTn id="23" dur="500"/>
                                        <p:tgtEl>
                                          <p:spTgt spid="2867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8676">
                                            <p:txEl>
                                              <p:pRg st="6" end="6"/>
                                            </p:txEl>
                                          </p:spTgt>
                                        </p:tgtEl>
                                        <p:attrNameLst>
                                          <p:attrName>style.visibility</p:attrName>
                                        </p:attrNameLst>
                                      </p:cBhvr>
                                      <p:to>
                                        <p:strVal val="visible"/>
                                      </p:to>
                                    </p:set>
                                    <p:animEffect transition="in" filter="fade">
                                      <p:cBhvr>
                                        <p:cTn id="26" dur="500"/>
                                        <p:tgtEl>
                                          <p:spTgt spid="28676">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8676">
                                            <p:txEl>
                                              <p:pRg st="7" end="7"/>
                                            </p:txEl>
                                          </p:spTgt>
                                        </p:tgtEl>
                                        <p:attrNameLst>
                                          <p:attrName>style.visibility</p:attrName>
                                        </p:attrNameLst>
                                      </p:cBhvr>
                                      <p:to>
                                        <p:strVal val="visible"/>
                                      </p:to>
                                    </p:set>
                                    <p:animEffect transition="in" filter="fade">
                                      <p:cBhvr>
                                        <p:cTn id="29" dur="500"/>
                                        <p:tgtEl>
                                          <p:spTgt spid="28676">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8676">
                                            <p:txEl>
                                              <p:pRg st="9" end="9"/>
                                            </p:txEl>
                                          </p:spTgt>
                                        </p:tgtEl>
                                        <p:attrNameLst>
                                          <p:attrName>style.visibility</p:attrName>
                                        </p:attrNameLst>
                                      </p:cBhvr>
                                      <p:to>
                                        <p:strVal val="visible"/>
                                      </p:to>
                                    </p:set>
                                    <p:animEffect transition="in" filter="fade">
                                      <p:cBhvr>
                                        <p:cTn id="32" dur="500"/>
                                        <p:tgtEl>
                                          <p:spTgt spid="28676">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8676">
                                            <p:txEl>
                                              <p:pRg st="10" end="10"/>
                                            </p:txEl>
                                          </p:spTgt>
                                        </p:tgtEl>
                                        <p:attrNameLst>
                                          <p:attrName>style.visibility</p:attrName>
                                        </p:attrNameLst>
                                      </p:cBhvr>
                                      <p:to>
                                        <p:strVal val="visible"/>
                                      </p:to>
                                    </p:set>
                                    <p:animEffect transition="in" filter="fade">
                                      <p:cBhvr>
                                        <p:cTn id="35" dur="500"/>
                                        <p:tgtEl>
                                          <p:spTgt spid="28676">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8676">
                                            <p:txEl>
                                              <p:pRg st="12" end="12"/>
                                            </p:txEl>
                                          </p:spTgt>
                                        </p:tgtEl>
                                        <p:attrNameLst>
                                          <p:attrName>style.visibility</p:attrName>
                                        </p:attrNameLst>
                                      </p:cBhvr>
                                      <p:to>
                                        <p:strVal val="visible"/>
                                      </p:to>
                                    </p:set>
                                    <p:animEffect transition="in" filter="fade">
                                      <p:cBhvr>
                                        <p:cTn id="38" dur="500"/>
                                        <p:tgtEl>
                                          <p:spTgt spid="28676">
                                            <p:txEl>
                                              <p:pRg st="12" end="1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8676">
                                            <p:txEl>
                                              <p:pRg st="13" end="13"/>
                                            </p:txEl>
                                          </p:spTgt>
                                        </p:tgtEl>
                                        <p:attrNameLst>
                                          <p:attrName>style.visibility</p:attrName>
                                        </p:attrNameLst>
                                      </p:cBhvr>
                                      <p:to>
                                        <p:strVal val="visible"/>
                                      </p:to>
                                    </p:set>
                                    <p:animEffect transition="in" filter="fade">
                                      <p:cBhvr>
                                        <p:cTn id="41" dur="500"/>
                                        <p:tgtEl>
                                          <p:spTgt spid="28676">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9"/>
                </p:tgtEl>
              </p:cMediaNode>
            </p:audio>
          </p:childTnLst>
        </p:cTn>
      </p:par>
    </p:tnLst>
    <p:bldLst>
      <p:bldP spid="4" grpId="0" animBg="1"/>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8|22.9"/>
</p:tagLst>
</file>

<file path=ppt/tags/tag10.xml><?xml version="1.0" encoding="utf-8"?>
<p:tagLst xmlns:a="http://schemas.openxmlformats.org/drawingml/2006/main" xmlns:r="http://schemas.openxmlformats.org/officeDocument/2006/relationships" xmlns:p="http://schemas.openxmlformats.org/presentationml/2006/main">
  <p:tag name="TIMING" val="|28.8"/>
</p:tagLst>
</file>

<file path=ppt/tags/tag11.xml><?xml version="1.0" encoding="utf-8"?>
<p:tagLst xmlns:a="http://schemas.openxmlformats.org/drawingml/2006/main" xmlns:r="http://schemas.openxmlformats.org/officeDocument/2006/relationships" xmlns:p="http://schemas.openxmlformats.org/presentationml/2006/main">
  <p:tag name="TIMING" val="|12.2"/>
</p:tagLst>
</file>

<file path=ppt/tags/tag12.xml><?xml version="1.0" encoding="utf-8"?>
<p:tagLst xmlns:a="http://schemas.openxmlformats.org/drawingml/2006/main" xmlns:r="http://schemas.openxmlformats.org/officeDocument/2006/relationships" xmlns:p="http://schemas.openxmlformats.org/presentationml/2006/main">
  <p:tag name="TIMING" val="|9|12.3|8.2"/>
</p:tagLst>
</file>

<file path=ppt/tags/tag13.xml><?xml version="1.0" encoding="utf-8"?>
<p:tagLst xmlns:a="http://schemas.openxmlformats.org/drawingml/2006/main" xmlns:r="http://schemas.openxmlformats.org/officeDocument/2006/relationships" xmlns:p="http://schemas.openxmlformats.org/presentationml/2006/main">
  <p:tag name="TIMING" val="|4.7|34.6|7.6"/>
</p:tagLst>
</file>

<file path=ppt/tags/tag14.xml><?xml version="1.0" encoding="utf-8"?>
<p:tagLst xmlns:a="http://schemas.openxmlformats.org/drawingml/2006/main" xmlns:r="http://schemas.openxmlformats.org/officeDocument/2006/relationships" xmlns:p="http://schemas.openxmlformats.org/presentationml/2006/main">
  <p:tag name="TIMING" val="|17.3"/>
</p:tagLst>
</file>

<file path=ppt/tags/tag15.xml><?xml version="1.0" encoding="utf-8"?>
<p:tagLst xmlns:a="http://schemas.openxmlformats.org/drawingml/2006/main" xmlns:r="http://schemas.openxmlformats.org/officeDocument/2006/relationships" xmlns:p="http://schemas.openxmlformats.org/presentationml/2006/main">
  <p:tag name="TIMING" val="|4.5|4.4|8.7|12.7|5.6|4.8"/>
</p:tagLst>
</file>

<file path=ppt/tags/tag16.xml><?xml version="1.0" encoding="utf-8"?>
<p:tagLst xmlns:a="http://schemas.openxmlformats.org/drawingml/2006/main" xmlns:r="http://schemas.openxmlformats.org/officeDocument/2006/relationships" xmlns:p="http://schemas.openxmlformats.org/presentationml/2006/main">
  <p:tag name="TIMING" val="|5.2|9.7|5.8|8.6|7.3"/>
</p:tagLst>
</file>

<file path=ppt/tags/tag17.xml><?xml version="1.0" encoding="utf-8"?>
<p:tagLst xmlns:a="http://schemas.openxmlformats.org/drawingml/2006/main" xmlns:r="http://schemas.openxmlformats.org/officeDocument/2006/relationships" xmlns:p="http://schemas.openxmlformats.org/presentationml/2006/main">
  <p:tag name="TIMING" val="|8.8|11.9|17.1|17.3"/>
</p:tagLst>
</file>

<file path=ppt/tags/tag18.xml><?xml version="1.0" encoding="utf-8"?>
<p:tagLst xmlns:a="http://schemas.openxmlformats.org/drawingml/2006/main" xmlns:r="http://schemas.openxmlformats.org/officeDocument/2006/relationships" xmlns:p="http://schemas.openxmlformats.org/presentationml/2006/main">
  <p:tag name="TIMING" val="|8.4|16.6"/>
</p:tagLst>
</file>

<file path=ppt/tags/tag19.xml><?xml version="1.0" encoding="utf-8"?>
<p:tagLst xmlns:a="http://schemas.openxmlformats.org/drawingml/2006/main" xmlns:r="http://schemas.openxmlformats.org/officeDocument/2006/relationships" xmlns:p="http://schemas.openxmlformats.org/presentationml/2006/main">
  <p:tag name="TIMING" val="|6|7.3|25.6|29.7|28.5|21.5"/>
</p:tagLst>
</file>

<file path=ppt/tags/tag2.xml><?xml version="1.0" encoding="utf-8"?>
<p:tagLst xmlns:a="http://schemas.openxmlformats.org/drawingml/2006/main" xmlns:r="http://schemas.openxmlformats.org/officeDocument/2006/relationships" xmlns:p="http://schemas.openxmlformats.org/presentationml/2006/main">
  <p:tag name="TIMING" val="|12.4|6.1"/>
</p:tagLst>
</file>

<file path=ppt/tags/tag20.xml><?xml version="1.0" encoding="utf-8"?>
<p:tagLst xmlns:a="http://schemas.openxmlformats.org/drawingml/2006/main" xmlns:r="http://schemas.openxmlformats.org/officeDocument/2006/relationships" xmlns:p="http://schemas.openxmlformats.org/presentationml/2006/main">
  <p:tag name="TIMING" val="|21.9"/>
</p:tagLst>
</file>

<file path=ppt/tags/tag3.xml><?xml version="1.0" encoding="utf-8"?>
<p:tagLst xmlns:a="http://schemas.openxmlformats.org/drawingml/2006/main" xmlns:r="http://schemas.openxmlformats.org/officeDocument/2006/relationships" xmlns:p="http://schemas.openxmlformats.org/presentationml/2006/main">
  <p:tag name="TIMING" val="|4.9|3|8|7.6|48|5.3"/>
</p:tagLst>
</file>

<file path=ppt/tags/tag4.xml><?xml version="1.0" encoding="utf-8"?>
<p:tagLst xmlns:a="http://schemas.openxmlformats.org/drawingml/2006/main" xmlns:r="http://schemas.openxmlformats.org/officeDocument/2006/relationships" xmlns:p="http://schemas.openxmlformats.org/presentationml/2006/main">
  <p:tag name="TIMING" val="|7.8|4"/>
</p:tagLst>
</file>

<file path=ppt/tags/tag5.xml><?xml version="1.0" encoding="utf-8"?>
<p:tagLst xmlns:a="http://schemas.openxmlformats.org/drawingml/2006/main" xmlns:r="http://schemas.openxmlformats.org/officeDocument/2006/relationships" xmlns:p="http://schemas.openxmlformats.org/presentationml/2006/main">
  <p:tag name="TIMING" val="|3|13.3"/>
</p:tagLst>
</file>

<file path=ppt/tags/tag6.xml><?xml version="1.0" encoding="utf-8"?>
<p:tagLst xmlns:a="http://schemas.openxmlformats.org/drawingml/2006/main" xmlns:r="http://schemas.openxmlformats.org/officeDocument/2006/relationships" xmlns:p="http://schemas.openxmlformats.org/presentationml/2006/main">
  <p:tag name="TIMING" val="|4.7|7.2|11"/>
</p:tagLst>
</file>

<file path=ppt/tags/tag7.xml><?xml version="1.0" encoding="utf-8"?>
<p:tagLst xmlns:a="http://schemas.openxmlformats.org/drawingml/2006/main" xmlns:r="http://schemas.openxmlformats.org/officeDocument/2006/relationships" xmlns:p="http://schemas.openxmlformats.org/presentationml/2006/main">
  <p:tag name="TIMING" val="|17.4|13.3"/>
</p:tagLst>
</file>

<file path=ppt/tags/tag8.xml><?xml version="1.0" encoding="utf-8"?>
<p:tagLst xmlns:a="http://schemas.openxmlformats.org/drawingml/2006/main" xmlns:r="http://schemas.openxmlformats.org/officeDocument/2006/relationships" xmlns:p="http://schemas.openxmlformats.org/presentationml/2006/main">
  <p:tag name="TIMING" val="|11.5|9.3|11|5"/>
</p:tagLst>
</file>

<file path=ppt/tags/tag9.xml><?xml version="1.0" encoding="utf-8"?>
<p:tagLst xmlns:a="http://schemas.openxmlformats.org/drawingml/2006/main" xmlns:r="http://schemas.openxmlformats.org/officeDocument/2006/relationships" xmlns:p="http://schemas.openxmlformats.org/presentationml/2006/main">
  <p:tag name="TIMING" val="|8.5|5.7"/>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11770</TotalTime>
  <Words>4089</Words>
  <Application>Microsoft Office PowerPoint</Application>
  <PresentationFormat>On-screen Show (4:3)</PresentationFormat>
  <Paragraphs>299</Paragraphs>
  <Slides>22</Slides>
  <Notes>22</Notes>
  <HiddenSlides>0</HiddenSlides>
  <MMClips>22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2" baseType="lpstr">
      <vt:lpstr>Courier</vt:lpstr>
      <vt:lpstr>Arial</vt:lpstr>
      <vt:lpstr>Arial Narrow</vt:lpstr>
      <vt:lpstr>Calibri</vt:lpstr>
      <vt:lpstr>Courier New</vt:lpstr>
      <vt:lpstr>Tahoma</vt:lpstr>
      <vt:lpstr>Verdana</vt:lpstr>
      <vt:lpstr>Wingdings</vt:lpstr>
      <vt:lpstr>Contport</vt:lpstr>
      <vt:lpstr>Clip</vt:lpstr>
      <vt:lpstr>PowerPoint Presentation</vt:lpstr>
      <vt:lpstr>Example Problem - PizzaHot</vt:lpstr>
      <vt:lpstr>Initial PizzaStore Class</vt:lpstr>
      <vt:lpstr>Different Pizza Types</vt:lpstr>
      <vt:lpstr>Let’s Encapsulate What Changes</vt:lpstr>
      <vt:lpstr>Using the Simple Factory</vt:lpstr>
      <vt:lpstr>Simple Factory</vt:lpstr>
      <vt:lpstr>New Requirement - Franchising</vt:lpstr>
      <vt:lpstr>Let’s Make PizzaStore abstract</vt:lpstr>
      <vt:lpstr>Regional PizzaStore Subclasses</vt:lpstr>
      <vt:lpstr>Pizza Abstract Class</vt:lpstr>
      <vt:lpstr>Pizza Abstract Class (cont.)</vt:lpstr>
      <vt:lpstr>Let’s Make PizzaStore abstract</vt:lpstr>
      <vt:lpstr>Let’s Test It</vt:lpstr>
      <vt:lpstr>PowerPoint Presentation</vt:lpstr>
      <vt:lpstr>Definition</vt:lpstr>
      <vt:lpstr>The Factory Method Pattern</vt:lpstr>
      <vt:lpstr>Key Participants</vt:lpstr>
      <vt:lpstr>Applying Factory Method to PizzaHot</vt:lpstr>
      <vt:lpstr>What Have We Achieved?</vt:lpstr>
      <vt:lpstr>Things to Note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426</cp:revision>
  <cp:lastPrinted>2000-08-04T01:42:18Z</cp:lastPrinted>
  <dcterms:created xsi:type="dcterms:W3CDTF">1995-05-28T16:29:18Z</dcterms:created>
  <dcterms:modified xsi:type="dcterms:W3CDTF">2024-10-24T07:55:09Z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2023-01-10T13:07:40Z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07a35fd6-7451-4543-9440-49d0af4445c4</vt:lpwstr>
  </property>
  <property fmtid="{D5CDD505-2E9C-101B-9397-08002B2CF9AE}" pid="8" name="MSIP_Label_30286cb9-b49f-4646-87a5-340028348160_ContentBits">
    <vt:lpwstr>1</vt:lpwstr>
  </property>
</Properties>
</file>